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682244"/>
            <a:ext cx="200723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988910"/>
            <a:ext cx="8410575" cy="214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6104" y="2787395"/>
            <a:ext cx="55244" cy="1440180"/>
          </a:xfrm>
          <a:custGeom>
            <a:avLst/>
            <a:gdLst/>
            <a:ahLst/>
            <a:cxnLst/>
            <a:rect l="l" t="t" r="r" b="b"/>
            <a:pathLst>
              <a:path w="55244" h="1440179">
                <a:moveTo>
                  <a:pt x="0" y="1440180"/>
                </a:moveTo>
                <a:lnTo>
                  <a:pt x="54863" y="1440180"/>
                </a:lnTo>
                <a:lnTo>
                  <a:pt x="54863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1239" y="2787395"/>
            <a:ext cx="55244" cy="1440180"/>
          </a:xfrm>
          <a:custGeom>
            <a:avLst/>
            <a:gdLst/>
            <a:ahLst/>
            <a:cxnLst/>
            <a:rect l="l" t="t" r="r" b="b"/>
            <a:pathLst>
              <a:path w="55244" h="1440179">
                <a:moveTo>
                  <a:pt x="0" y="1440180"/>
                </a:moveTo>
                <a:lnTo>
                  <a:pt x="54864" y="1440180"/>
                </a:lnTo>
                <a:lnTo>
                  <a:pt x="54864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4851" y="2787395"/>
            <a:ext cx="56515" cy="1440180"/>
          </a:xfrm>
          <a:custGeom>
            <a:avLst/>
            <a:gdLst/>
            <a:ahLst/>
            <a:cxnLst/>
            <a:rect l="l" t="t" r="r" b="b"/>
            <a:pathLst>
              <a:path w="56514" h="1440179">
                <a:moveTo>
                  <a:pt x="0" y="1440180"/>
                </a:moveTo>
                <a:lnTo>
                  <a:pt x="56387" y="1440180"/>
                </a:lnTo>
                <a:lnTo>
                  <a:pt x="5638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8464" y="2787395"/>
            <a:ext cx="56515" cy="1440180"/>
          </a:xfrm>
          <a:custGeom>
            <a:avLst/>
            <a:gdLst/>
            <a:ahLst/>
            <a:cxnLst/>
            <a:rect l="l" t="t" r="r" b="b"/>
            <a:pathLst>
              <a:path w="56514" h="1440179">
                <a:moveTo>
                  <a:pt x="0" y="1440180"/>
                </a:moveTo>
                <a:lnTo>
                  <a:pt x="56387" y="1440180"/>
                </a:lnTo>
                <a:lnTo>
                  <a:pt x="5638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9072" y="2927095"/>
            <a:ext cx="35307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</a:t>
            </a:r>
            <a:r>
              <a:rPr sz="4000" spc="-7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spc="-7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40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4000" spc="-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52359" y="123444"/>
            <a:ext cx="1583436" cy="1584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3185313-4051-46F7-99B0-A497BFC03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7"/>
    </mc:Choice>
    <mc:Fallback>
      <p:transition spd="slow" advTm="14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96773"/>
            <a:ext cx="2771140" cy="632460"/>
          </a:xfrm>
          <a:custGeom>
            <a:avLst/>
            <a:gdLst/>
            <a:ahLst/>
            <a:cxnLst/>
            <a:rect l="l" t="t" r="r" b="b"/>
            <a:pathLst>
              <a:path w="2771140" h="632460">
                <a:moveTo>
                  <a:pt x="2454402" y="0"/>
                </a:moveTo>
                <a:lnTo>
                  <a:pt x="0" y="0"/>
                </a:lnTo>
                <a:lnTo>
                  <a:pt x="0" y="632460"/>
                </a:lnTo>
                <a:lnTo>
                  <a:pt x="2454402" y="632460"/>
                </a:lnTo>
                <a:lnTo>
                  <a:pt x="2770632" y="316229"/>
                </a:lnTo>
                <a:lnTo>
                  <a:pt x="2454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029" y="96773"/>
            <a:ext cx="2771140" cy="632460"/>
          </a:xfrm>
          <a:custGeom>
            <a:avLst/>
            <a:gdLst/>
            <a:ahLst/>
            <a:cxnLst/>
            <a:rect l="l" t="t" r="r" b="b"/>
            <a:pathLst>
              <a:path w="2771140" h="632460">
                <a:moveTo>
                  <a:pt x="0" y="0"/>
                </a:moveTo>
                <a:lnTo>
                  <a:pt x="2454402" y="0"/>
                </a:lnTo>
                <a:lnTo>
                  <a:pt x="2770632" y="316229"/>
                </a:lnTo>
                <a:lnTo>
                  <a:pt x="2454402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044" y="195071"/>
            <a:ext cx="17053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696" y="257047"/>
            <a:ext cx="135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Atmosphere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" y="10667"/>
            <a:ext cx="428625" cy="803275"/>
          </a:xfrm>
          <a:custGeom>
            <a:avLst/>
            <a:gdLst/>
            <a:ahLst/>
            <a:cxnLst/>
            <a:rect l="l" t="t" r="r" b="b"/>
            <a:pathLst>
              <a:path w="428625" h="803275">
                <a:moveTo>
                  <a:pt x="214122" y="0"/>
                </a:moveTo>
                <a:lnTo>
                  <a:pt x="0" y="401574"/>
                </a:lnTo>
                <a:lnTo>
                  <a:pt x="214122" y="803148"/>
                </a:lnTo>
                <a:lnTo>
                  <a:pt x="428244" y="401574"/>
                </a:lnTo>
                <a:lnTo>
                  <a:pt x="214122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977" y="25704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204" y="899160"/>
            <a:ext cx="8855964" cy="421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351" y="1389783"/>
            <a:ext cx="8373745" cy="29521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Man has actually looked into the earth in deep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drill holes only a very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16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distance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about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miles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the 4,000-mile distance to the earth's</a:t>
            </a:r>
            <a:r>
              <a:rPr sz="16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center.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Furthermore,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man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will likely never be able to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make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 hole into the deep</a:t>
            </a:r>
            <a:r>
              <a:rPr sz="16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interior,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At present, this evidence consists</a:t>
            </a:r>
            <a:r>
              <a:rPr sz="16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endParaRPr sz="160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384"/>
              </a:spcBef>
              <a:buAutoNum type="arabicParenBoth"/>
              <a:tabLst>
                <a:tab pos="30226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Direct observation of rocks at the</a:t>
            </a:r>
            <a:r>
              <a:rPr sz="1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surface,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AutoNum type="arabicParenBoth"/>
              <a:tabLst>
                <a:tab pos="30226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Secondary observations based on geophysical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phenomena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(including waves through the earth from  earthquakes and explosive sources, planetary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motions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the earth, flow of heat from the</a:t>
            </a:r>
            <a:r>
              <a:rPr sz="16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interior,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magnetic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field, and gravitational</a:t>
            </a:r>
            <a:r>
              <a:rPr sz="16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attraction),</a:t>
            </a:r>
            <a:endParaRPr sz="160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385"/>
              </a:spcBef>
              <a:buAutoNum type="arabicParenBoth" startAt="3"/>
              <a:tabLst>
                <a:tab pos="30226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Laboratory experiments on surface rocks and</a:t>
            </a:r>
            <a:r>
              <a:rPr sz="16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minerals,</a:t>
            </a:r>
            <a:endParaRPr sz="1600" dirty="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385"/>
              </a:spcBef>
              <a:buAutoNum type="arabicParenBoth" startAt="3"/>
              <a:tabLst>
                <a:tab pos="30226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Comparison of the earth with the other planets, the sun, stars, and</a:t>
            </a:r>
            <a:r>
              <a:rPr sz="16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meteorites,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67818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2570988" y="0"/>
                </a:moveTo>
                <a:lnTo>
                  <a:pt x="0" y="0"/>
                </a:lnTo>
                <a:lnTo>
                  <a:pt x="0" y="594360"/>
                </a:lnTo>
                <a:lnTo>
                  <a:pt x="2570988" y="594360"/>
                </a:lnTo>
                <a:lnTo>
                  <a:pt x="2868168" y="297180"/>
                </a:lnTo>
                <a:lnTo>
                  <a:pt x="2570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67818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0" y="0"/>
                </a:moveTo>
                <a:lnTo>
                  <a:pt x="2570988" y="0"/>
                </a:lnTo>
                <a:lnTo>
                  <a:pt x="2868168" y="297180"/>
                </a:lnTo>
                <a:lnTo>
                  <a:pt x="2570988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351" y="146304"/>
            <a:ext cx="2316480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089" y="206755"/>
            <a:ext cx="203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Interior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" dirty="0">
                <a:solidFill>
                  <a:srgbClr val="000000"/>
                </a:solidFill>
              </a:rPr>
              <a:t>the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Earth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89915" y="56388"/>
            <a:ext cx="443865" cy="676910"/>
          </a:xfrm>
          <a:custGeom>
            <a:avLst/>
            <a:gdLst/>
            <a:ahLst/>
            <a:cxnLst/>
            <a:rect l="l" t="t" r="r" b="b"/>
            <a:pathLst>
              <a:path w="443865" h="676910">
                <a:moveTo>
                  <a:pt x="221742" y="0"/>
                </a:moveTo>
                <a:lnTo>
                  <a:pt x="0" y="338327"/>
                </a:lnTo>
                <a:lnTo>
                  <a:pt x="221742" y="676656"/>
                </a:lnTo>
                <a:lnTo>
                  <a:pt x="443484" y="338327"/>
                </a:lnTo>
                <a:lnTo>
                  <a:pt x="221742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5102" y="2387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806726"/>
            <a:ext cx="7962900" cy="17811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2260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0226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study of the passage of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seismic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waves through the earth have helped in knowing the</a:t>
            </a:r>
            <a:r>
              <a:rPr sz="16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interior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defining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physical properties of the</a:t>
            </a:r>
            <a:r>
              <a:rPr sz="16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</a:t>
            </a:r>
            <a:endParaRPr sz="1600" dirty="0">
              <a:latin typeface="Times New Roman"/>
              <a:cs typeface="Times New Roman"/>
            </a:endParaRPr>
          </a:p>
          <a:p>
            <a:pPr marL="12700" marR="31750">
              <a:lnSpc>
                <a:spcPct val="12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seismic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waves travels at different velocities depending upon the nature of the layer of the  earth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Simultaneously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seismic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waves helps to locate the composition of the</a:t>
            </a:r>
            <a:r>
              <a:rPr sz="16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layer</a:t>
            </a:r>
            <a:endParaRPr sz="1600" dirty="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Based on those evidences the earth is divided into 4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major</a:t>
            </a:r>
            <a:r>
              <a:rPr sz="16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layers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890" y="107442"/>
            <a:ext cx="2868295" cy="593090"/>
          </a:xfrm>
          <a:custGeom>
            <a:avLst/>
            <a:gdLst/>
            <a:ahLst/>
            <a:cxnLst/>
            <a:rect l="l" t="t" r="r" b="b"/>
            <a:pathLst>
              <a:path w="2868295" h="593090">
                <a:moveTo>
                  <a:pt x="2571750" y="0"/>
                </a:moveTo>
                <a:lnTo>
                  <a:pt x="0" y="0"/>
                </a:lnTo>
                <a:lnTo>
                  <a:pt x="0" y="592836"/>
                </a:lnTo>
                <a:lnTo>
                  <a:pt x="2571750" y="592836"/>
                </a:lnTo>
                <a:lnTo>
                  <a:pt x="2868168" y="296418"/>
                </a:lnTo>
                <a:lnTo>
                  <a:pt x="257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890" y="107442"/>
            <a:ext cx="2868295" cy="593090"/>
          </a:xfrm>
          <a:custGeom>
            <a:avLst/>
            <a:gdLst/>
            <a:ahLst/>
            <a:cxnLst/>
            <a:rect l="l" t="t" r="r" b="b"/>
            <a:pathLst>
              <a:path w="2868295" h="593090">
                <a:moveTo>
                  <a:pt x="0" y="0"/>
                </a:moveTo>
                <a:lnTo>
                  <a:pt x="2571750" y="0"/>
                </a:lnTo>
                <a:lnTo>
                  <a:pt x="2868168" y="296418"/>
                </a:lnTo>
                <a:lnTo>
                  <a:pt x="257175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391" y="185928"/>
            <a:ext cx="2316480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5434" y="245490"/>
            <a:ext cx="203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Interior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" dirty="0">
                <a:solidFill>
                  <a:srgbClr val="000000"/>
                </a:solidFill>
              </a:rPr>
              <a:t>the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Earth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28955" y="94488"/>
            <a:ext cx="443865" cy="676910"/>
          </a:xfrm>
          <a:custGeom>
            <a:avLst/>
            <a:gdLst/>
            <a:ahLst/>
            <a:cxnLst/>
            <a:rect l="l" t="t" r="r" b="b"/>
            <a:pathLst>
              <a:path w="443865" h="676910">
                <a:moveTo>
                  <a:pt x="221741" y="0"/>
                </a:moveTo>
                <a:lnTo>
                  <a:pt x="0" y="338327"/>
                </a:lnTo>
                <a:lnTo>
                  <a:pt x="221741" y="676656"/>
                </a:lnTo>
                <a:lnTo>
                  <a:pt x="443484" y="338327"/>
                </a:lnTo>
                <a:lnTo>
                  <a:pt x="221741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447" y="27749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2492" y="2644138"/>
            <a:ext cx="4175759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51" y="833475"/>
            <a:ext cx="8744585" cy="20745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Crust is the outer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most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part of the Earth It extends up to </a:t>
            </a:r>
            <a:r>
              <a:rPr sz="1400" spc="10" dirty="0">
                <a:solidFill>
                  <a:srgbClr val="404040"/>
                </a:solidFill>
                <a:latin typeface="Times New Roman"/>
                <a:cs typeface="Times New Roman"/>
              </a:rPr>
              <a:t>70-80</a:t>
            </a:r>
            <a:r>
              <a:rPr sz="1400" spc="-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km</a:t>
            </a:r>
            <a:endParaRPr sz="1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Earthquake waves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transmitted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through the earth are of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types:</a:t>
            </a:r>
            <a:endParaRPr sz="1400" dirty="0">
              <a:latin typeface="Times New Roman"/>
              <a:cs typeface="Times New Roman"/>
            </a:endParaRPr>
          </a:p>
          <a:p>
            <a:pPr marL="12700" marR="1031240">
              <a:lnSpc>
                <a:spcPts val="2020"/>
              </a:lnSpc>
              <a:spcBef>
                <a:spcPts val="12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(1) </a:t>
            </a:r>
            <a:r>
              <a:rPr sz="14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compressional </a:t>
            </a:r>
            <a:r>
              <a:rPr sz="1400" i="1" dirty="0">
                <a:solidFill>
                  <a:srgbClr val="404040"/>
                </a:solidFill>
                <a:latin typeface="Times New Roman"/>
                <a:cs typeface="Times New Roman"/>
              </a:rPr>
              <a:t>waves, </a:t>
            </a:r>
            <a:r>
              <a:rPr sz="1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P,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 motion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of solid particles is back and forth, parallel to the direction  of travel, (2) </a:t>
            </a:r>
            <a:r>
              <a:rPr sz="1400" i="1" dirty="0">
                <a:solidFill>
                  <a:srgbClr val="404040"/>
                </a:solidFill>
                <a:latin typeface="Times New Roman"/>
                <a:cs typeface="Times New Roman"/>
              </a:rPr>
              <a:t>Shear waves, S,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particle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motion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is across, transverse to the direction of</a:t>
            </a:r>
            <a:r>
              <a:rPr sz="1400" spc="-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imes New Roman"/>
                <a:cs typeface="Times New Roman"/>
              </a:rPr>
              <a:t>travel.</a:t>
            </a:r>
            <a:endParaRPr sz="1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1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velocity of the earthquake waves increases abruptly as they enter into the denser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layer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400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mantle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Font typeface="Wingdings"/>
              <a:buChar char=""/>
              <a:tabLst>
                <a:tab pos="334010" algn="l"/>
                <a:tab pos="334645" algn="l"/>
              </a:tabLst>
            </a:pP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Andrija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Mohorovicic first noted and this boundary is now referred to as the Mohorovicic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discontinuity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in 1909 </a:t>
            </a:r>
            <a:r>
              <a:rPr sz="14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 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acts as a crust-mantle</a:t>
            </a:r>
            <a:r>
              <a:rPr sz="1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boundary</a:t>
            </a:r>
            <a:endParaRPr sz="1400" dirty="0">
              <a:latin typeface="Times New Roman"/>
              <a:cs typeface="Times New Roman"/>
            </a:endParaRPr>
          </a:p>
          <a:p>
            <a:pPr marL="342900" indent="-33083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42900" algn="l"/>
                <a:tab pos="343535" algn="l"/>
              </a:tabLst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crust is divided into Continental crust and Oceanic</a:t>
            </a:r>
            <a:r>
              <a:rPr sz="1400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Crust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51" y="2953892"/>
            <a:ext cx="501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602" y="761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602" y="761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8908" y="89915"/>
            <a:ext cx="8031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4671" y="149809"/>
            <a:ext cx="5213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c</a:t>
            </a:r>
            <a:r>
              <a:rPr sz="1800" spc="5" dirty="0">
                <a:solidFill>
                  <a:srgbClr val="000000"/>
                </a:solidFill>
              </a:rPr>
              <a:t>r</a:t>
            </a:r>
            <a:r>
              <a:rPr sz="1800" spc="-10" dirty="0">
                <a:solidFill>
                  <a:srgbClr val="000000"/>
                </a:solidFill>
              </a:rPr>
              <a:t>u</a:t>
            </a:r>
            <a:r>
              <a:rPr sz="1800" dirty="0">
                <a:solidFill>
                  <a:srgbClr val="000000"/>
                </a:solidFill>
              </a:rPr>
              <a:t>st</a:t>
            </a:r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5240" y="0"/>
            <a:ext cx="433070" cy="698500"/>
          </a:xfrm>
          <a:custGeom>
            <a:avLst/>
            <a:gdLst/>
            <a:ahLst/>
            <a:cxnLst/>
            <a:rect l="l" t="t" r="r" b="b"/>
            <a:pathLst>
              <a:path w="433070" h="698500">
                <a:moveTo>
                  <a:pt x="262056" y="0"/>
                </a:moveTo>
                <a:lnTo>
                  <a:pt x="170759" y="0"/>
                </a:lnTo>
                <a:lnTo>
                  <a:pt x="0" y="307848"/>
                </a:lnTo>
                <a:lnTo>
                  <a:pt x="216408" y="697991"/>
                </a:lnTo>
                <a:lnTo>
                  <a:pt x="432816" y="307848"/>
                </a:lnTo>
                <a:lnTo>
                  <a:pt x="26205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5549" y="151333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4635" y="3003803"/>
            <a:ext cx="5111496" cy="213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" y="3003804"/>
            <a:ext cx="3406140" cy="211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Continental</a:t>
            </a:r>
            <a:r>
              <a:rPr spc="-105" dirty="0"/>
              <a:t> </a:t>
            </a:r>
            <a:r>
              <a:rPr dirty="0"/>
              <a:t>crust: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17930">
              <a:lnSpc>
                <a:spcPct val="100000"/>
              </a:lnSpc>
              <a:spcBef>
                <a:spcPts val="489"/>
              </a:spcBef>
            </a:pPr>
            <a:r>
              <a:rPr spc="-5" dirty="0"/>
              <a:t>The </a:t>
            </a:r>
            <a:r>
              <a:rPr dirty="0"/>
              <a:t>continental </a:t>
            </a:r>
            <a:r>
              <a:rPr spc="-5" dirty="0"/>
              <a:t>crust is </a:t>
            </a:r>
            <a:r>
              <a:rPr spc="-10" dirty="0"/>
              <a:t>largely made </a:t>
            </a:r>
            <a:r>
              <a:rPr spc="-5" dirty="0"/>
              <a:t>up of dense light-colored </a:t>
            </a:r>
            <a:r>
              <a:rPr dirty="0"/>
              <a:t>igneous</a:t>
            </a:r>
            <a:r>
              <a:rPr spc="240" dirty="0"/>
              <a:t> </a:t>
            </a:r>
            <a:r>
              <a:rPr spc="-5" dirty="0"/>
              <a:t>rocks,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pc="-5" dirty="0"/>
              <a:t>such as </a:t>
            </a:r>
            <a:r>
              <a:rPr i="1" spc="-5" dirty="0">
                <a:latin typeface="Times New Roman"/>
                <a:cs typeface="Times New Roman"/>
              </a:rPr>
              <a:t>granite </a:t>
            </a:r>
            <a:r>
              <a:rPr spc="-5" dirty="0"/>
              <a:t>or </a:t>
            </a:r>
            <a:r>
              <a:rPr i="1" spc="-5" dirty="0">
                <a:latin typeface="Times New Roman"/>
                <a:cs typeface="Times New Roman"/>
              </a:rPr>
              <a:t>quartz diorite, </a:t>
            </a:r>
            <a:r>
              <a:rPr spc="-5" dirty="0"/>
              <a:t>in the upper part and </a:t>
            </a:r>
            <a:r>
              <a:rPr i="1" spc="-5" dirty="0">
                <a:latin typeface="Times New Roman"/>
                <a:cs typeface="Times New Roman"/>
              </a:rPr>
              <a:t>basalt, </a:t>
            </a:r>
            <a:r>
              <a:rPr spc="-5" dirty="0"/>
              <a:t>a dark and slightly</a:t>
            </a:r>
            <a:r>
              <a:rPr spc="254" dirty="0"/>
              <a:t> </a:t>
            </a:r>
            <a:r>
              <a:rPr spc="-5" dirty="0"/>
              <a:t>denser</a:t>
            </a:r>
          </a:p>
          <a:p>
            <a:pPr marL="12700" marR="302895" indent="50165">
              <a:lnSpc>
                <a:spcPct val="120000"/>
              </a:lnSpc>
            </a:pPr>
            <a:r>
              <a:rPr spc="-5" dirty="0"/>
              <a:t>igneous rock </a:t>
            </a:r>
            <a:r>
              <a:rPr spc="-10" dirty="0"/>
              <a:t>(commonly </a:t>
            </a:r>
            <a:r>
              <a:rPr spc="-5" dirty="0"/>
              <a:t>erupted from </a:t>
            </a:r>
            <a:r>
              <a:rPr dirty="0"/>
              <a:t>volcanoes) </a:t>
            </a:r>
            <a:r>
              <a:rPr spc="-5" dirty="0"/>
              <a:t>which is in the composition of (silica </a:t>
            </a:r>
            <a:r>
              <a:rPr spc="-10" dirty="0"/>
              <a:t>+alumina)  </a:t>
            </a:r>
            <a:r>
              <a:rPr spc="-5" dirty="0"/>
              <a:t>Sial.</a:t>
            </a: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2000" b="1" dirty="0">
                <a:latin typeface="Times New Roman"/>
                <a:cs typeface="Times New Roman"/>
              </a:rPr>
              <a:t>Oceanic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Crust:</a:t>
            </a:r>
            <a:endParaRPr sz="2000">
              <a:latin typeface="Times New Roman"/>
              <a:cs typeface="Times New Roman"/>
            </a:endParaRPr>
          </a:p>
          <a:p>
            <a:pPr marL="12700" marR="5080" indent="356235">
              <a:lnSpc>
                <a:spcPct val="120000"/>
              </a:lnSpc>
              <a:spcBef>
                <a:spcPts val="15"/>
              </a:spcBef>
            </a:pPr>
            <a:r>
              <a:rPr spc="-5" dirty="0"/>
              <a:t>The oceanic crust appears to be </a:t>
            </a:r>
            <a:r>
              <a:rPr spc="-10" dirty="0"/>
              <a:t>composed almost </a:t>
            </a:r>
            <a:r>
              <a:rPr spc="-5" dirty="0"/>
              <a:t>entirely of basalt. which is in the composition of  (silica + </a:t>
            </a:r>
            <a:r>
              <a:rPr spc="-10" dirty="0"/>
              <a:t>magnesium)</a:t>
            </a:r>
            <a:r>
              <a:rPr spc="95" dirty="0"/>
              <a:t> </a:t>
            </a:r>
            <a:r>
              <a:rPr spc="-10" dirty="0"/>
              <a:t>sima.</a:t>
            </a:r>
          </a:p>
        </p:txBody>
      </p:sp>
      <p:sp>
        <p:nvSpPr>
          <p:cNvPr id="4" name="object 4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213359"/>
            <a:ext cx="8031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1148"/>
            <a:ext cx="416559" cy="780415"/>
          </a:xfrm>
          <a:custGeom>
            <a:avLst/>
            <a:gdLst/>
            <a:ahLst/>
            <a:cxnLst/>
            <a:rect l="l" t="t" r="r" b="b"/>
            <a:pathLst>
              <a:path w="416559" h="780415">
                <a:moveTo>
                  <a:pt x="199644" y="0"/>
                </a:moveTo>
                <a:lnTo>
                  <a:pt x="0" y="359921"/>
                </a:lnTo>
                <a:lnTo>
                  <a:pt x="0" y="420366"/>
                </a:lnTo>
                <a:lnTo>
                  <a:pt x="199644" y="780288"/>
                </a:lnTo>
                <a:lnTo>
                  <a:pt x="416052" y="390143"/>
                </a:lnTo>
                <a:lnTo>
                  <a:pt x="199644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850" y="275335"/>
            <a:ext cx="1669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141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1800" b="1" spc="-5" dirty="0">
                <a:latin typeface="Times New Roman"/>
                <a:cs typeface="Times New Roman"/>
              </a:rPr>
              <a:t>c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u</a:t>
            </a: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5928" y="2891027"/>
            <a:ext cx="4896612" cy="225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220211"/>
            <a:ext cx="3707891" cy="1923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75" y="750005"/>
            <a:ext cx="8801735" cy="30327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Conrad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discontinuity:</a:t>
            </a:r>
            <a:endParaRPr sz="2000" dirty="0">
              <a:latin typeface="Times New Roman"/>
              <a:cs typeface="Times New Roman"/>
            </a:endParaRPr>
          </a:p>
          <a:p>
            <a:pPr marL="62865" marR="363855" indent="-50800">
              <a:lnSpc>
                <a:spcPct val="120000"/>
              </a:lnSpc>
              <a:spcBef>
                <a:spcPts val="2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Conrad discontinuity is considered to be the border between the upper continental crust and the  lower upper continental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crust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is not as pronounced as the Mohorovicic</a:t>
            </a:r>
            <a:r>
              <a:rPr sz="16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discontinuity</a:t>
            </a:r>
            <a:endParaRPr sz="1600" dirty="0">
              <a:latin typeface="Times New Roman"/>
              <a:cs typeface="Times New Roman"/>
            </a:endParaRPr>
          </a:p>
          <a:p>
            <a:pPr marL="114300" marR="1085850" indent="-102235">
              <a:lnSpc>
                <a:spcPct val="120000"/>
              </a:lnSpc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seismologists considered that the Conrad discontinuity should correspond to a sharply  defined contact between the chemically distinct two layers, sial and</a:t>
            </a:r>
            <a:r>
              <a:rPr sz="16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sima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underground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diamond mines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South Africa and Siberia do not extend to as great a depth</a:t>
            </a:r>
            <a:r>
              <a:rPr sz="16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gold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mines,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but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diamond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"pipes" themselves in which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mining</a:t>
            </a:r>
            <a:r>
              <a:rPr sz="1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is done, extend as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tubular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conduits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(hence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name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"pipe") deep into the</a:t>
            </a:r>
            <a:r>
              <a:rPr sz="16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was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as a second order</a:t>
            </a:r>
            <a:r>
              <a:rPr sz="16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discontinuity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13359"/>
            <a:ext cx="8031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"/>
            <a:ext cx="416559" cy="780415"/>
          </a:xfrm>
          <a:custGeom>
            <a:avLst/>
            <a:gdLst/>
            <a:ahLst/>
            <a:cxnLst/>
            <a:rect l="l" t="t" r="r" b="b"/>
            <a:pathLst>
              <a:path w="416559" h="780415">
                <a:moveTo>
                  <a:pt x="199644" y="0"/>
                </a:moveTo>
                <a:lnTo>
                  <a:pt x="0" y="359921"/>
                </a:lnTo>
                <a:lnTo>
                  <a:pt x="0" y="420366"/>
                </a:lnTo>
                <a:lnTo>
                  <a:pt x="199644" y="780288"/>
                </a:lnTo>
                <a:lnTo>
                  <a:pt x="416052" y="390143"/>
                </a:lnTo>
                <a:lnTo>
                  <a:pt x="199644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850" y="275335"/>
            <a:ext cx="1669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1415" algn="l"/>
              </a:tabLst>
            </a:pP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1800" spc="-5" dirty="0">
                <a:solidFill>
                  <a:srgbClr val="000000"/>
                </a:solidFill>
              </a:rPr>
              <a:t>c</a:t>
            </a:r>
            <a:r>
              <a:rPr sz="1800" spc="5" dirty="0">
                <a:solidFill>
                  <a:srgbClr val="000000"/>
                </a:solidFill>
              </a:rPr>
              <a:t>r</a:t>
            </a:r>
            <a:r>
              <a:rPr sz="1800" spc="-5" dirty="0">
                <a:solidFill>
                  <a:srgbClr val="000000"/>
                </a:solidFill>
              </a:rPr>
              <a:t>u</a:t>
            </a:r>
            <a:r>
              <a:rPr sz="1800" spc="-15" dirty="0">
                <a:solidFill>
                  <a:srgbClr val="000000"/>
                </a:solidFill>
              </a:rPr>
              <a:t>s</a:t>
            </a:r>
            <a:r>
              <a:rPr sz="1800" dirty="0">
                <a:solidFill>
                  <a:srgbClr val="000000"/>
                </a:solidFill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40708" y="3363467"/>
            <a:ext cx="4751832" cy="178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82" y="848106"/>
            <a:ext cx="8874125" cy="3844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Lithosphere: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 dirty="0">
              <a:latin typeface="Times New Roman"/>
              <a:cs typeface="Times New Roman"/>
            </a:endParaRPr>
          </a:p>
          <a:p>
            <a:pPr marL="346075" indent="-334010">
              <a:lnSpc>
                <a:spcPct val="100000"/>
              </a:lnSpc>
              <a:buFont typeface="Wingdings"/>
              <a:buChar char=""/>
              <a:tabLst>
                <a:tab pos="346075" algn="l"/>
                <a:tab pos="34671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concept of the lithosphere as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Earth’s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strong outer layer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was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described by A.E.H. Love in</a:t>
            </a:r>
            <a:r>
              <a:rPr sz="16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1911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Earth's</a:t>
            </a:r>
            <a:r>
              <a:rPr sz="1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lithosphere</a:t>
            </a:r>
            <a:r>
              <a:rPr sz="16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includes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crust</a:t>
            </a:r>
            <a:r>
              <a:rPr sz="1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uppermost</a:t>
            </a:r>
            <a:r>
              <a:rPr sz="1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</a:t>
            </a:r>
            <a:r>
              <a:rPr sz="16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6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constitute</a:t>
            </a:r>
            <a:r>
              <a:rPr sz="1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hard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rigid</a:t>
            </a:r>
            <a:r>
              <a:rPr sz="16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outer</a:t>
            </a:r>
            <a:endParaRPr sz="16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layer of the</a:t>
            </a:r>
            <a:r>
              <a:rPr sz="1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Earth.</a:t>
            </a:r>
            <a:endParaRPr sz="1600" dirty="0">
              <a:latin typeface="Times New Roman"/>
              <a:cs typeface="Times New Roman"/>
            </a:endParaRPr>
          </a:p>
          <a:p>
            <a:pPr marL="12700" marR="106680">
              <a:lnSpc>
                <a:spcPct val="12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lithosphere is subdivided into tectonic plates.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 uppermost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part of the lithosphere that chemically  reacts to the atmosphere, hydrosphere and biosphere through the soil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forming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process is called the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Pedosphere</a:t>
            </a:r>
            <a:endParaRPr sz="1600" dirty="0">
              <a:latin typeface="Times New Roman"/>
              <a:cs typeface="Times New Roman"/>
            </a:endParaRPr>
          </a:p>
          <a:p>
            <a:pPr marL="12700" marR="716915">
              <a:lnSpc>
                <a:spcPct val="12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lithosphere is underlain by the asthenosphere which is the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weaker, hotter,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deeper part of  the 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There are two types of</a:t>
            </a:r>
            <a:r>
              <a:rPr sz="16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lithosphere:</a:t>
            </a:r>
            <a:endParaRPr sz="1600" dirty="0">
              <a:latin typeface="Times New Roman"/>
              <a:cs typeface="Times New Roman"/>
            </a:endParaRPr>
          </a:p>
          <a:p>
            <a:pPr marL="12700" marR="1470025">
              <a:lnSpc>
                <a:spcPct val="120000"/>
              </a:lnSpc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Oceanic lithosphere, which is associated with oceanic crust and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50–140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km thick  Continental lithosphere, which is associated with continental crust and 40 to 280 km</a:t>
            </a:r>
            <a:r>
              <a:rPr sz="16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thick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13359"/>
            <a:ext cx="8031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"/>
            <a:ext cx="416559" cy="780415"/>
          </a:xfrm>
          <a:custGeom>
            <a:avLst/>
            <a:gdLst/>
            <a:ahLst/>
            <a:cxnLst/>
            <a:rect l="l" t="t" r="r" b="b"/>
            <a:pathLst>
              <a:path w="416559" h="780415">
                <a:moveTo>
                  <a:pt x="199644" y="0"/>
                </a:moveTo>
                <a:lnTo>
                  <a:pt x="0" y="359921"/>
                </a:lnTo>
                <a:lnTo>
                  <a:pt x="0" y="420366"/>
                </a:lnTo>
                <a:lnTo>
                  <a:pt x="199644" y="780288"/>
                </a:lnTo>
                <a:lnTo>
                  <a:pt x="416052" y="390143"/>
                </a:lnTo>
                <a:lnTo>
                  <a:pt x="199644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850" y="275335"/>
            <a:ext cx="1669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1415" algn="l"/>
              </a:tabLst>
            </a:pP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1800" spc="-5" dirty="0">
                <a:solidFill>
                  <a:srgbClr val="000000"/>
                </a:solidFill>
              </a:rPr>
              <a:t>c</a:t>
            </a:r>
            <a:r>
              <a:rPr sz="1800" spc="5" dirty="0">
                <a:solidFill>
                  <a:srgbClr val="000000"/>
                </a:solidFill>
              </a:rPr>
              <a:t>r</a:t>
            </a:r>
            <a:r>
              <a:rPr sz="1800" spc="-5" dirty="0">
                <a:solidFill>
                  <a:srgbClr val="000000"/>
                </a:solidFill>
              </a:rPr>
              <a:t>u</a:t>
            </a:r>
            <a:r>
              <a:rPr sz="1800" spc="-15" dirty="0">
                <a:solidFill>
                  <a:srgbClr val="000000"/>
                </a:solidFill>
              </a:rPr>
              <a:t>s</a:t>
            </a:r>
            <a:r>
              <a:rPr sz="1800" dirty="0">
                <a:solidFill>
                  <a:srgbClr val="000000"/>
                </a:solidFill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7933"/>
            <a:ext cx="1278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Lithos</a:t>
            </a:r>
            <a:r>
              <a:rPr sz="1800" b="1" spc="-20" dirty="0">
                <a:latin typeface="Times New Roman"/>
                <a:cs typeface="Times New Roman"/>
              </a:rPr>
              <a:t>p</a:t>
            </a:r>
            <a:r>
              <a:rPr sz="1800" b="1" spc="-5" dirty="0">
                <a:latin typeface="Times New Roman"/>
                <a:cs typeface="Times New Roman"/>
              </a:rPr>
              <a:t>he</a:t>
            </a:r>
            <a:r>
              <a:rPr sz="1800" b="1" spc="-40" dirty="0">
                <a:latin typeface="Times New Roman"/>
                <a:cs typeface="Times New Roman"/>
              </a:rPr>
              <a:t>r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597" y="124205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13359"/>
            <a:ext cx="8031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2666" y="273811"/>
            <a:ext cx="52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u</a:t>
            </a: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1148"/>
            <a:ext cx="416559" cy="780415"/>
          </a:xfrm>
          <a:custGeom>
            <a:avLst/>
            <a:gdLst/>
            <a:ahLst/>
            <a:cxnLst/>
            <a:rect l="l" t="t" r="r" b="b"/>
            <a:pathLst>
              <a:path w="416559" h="780415">
                <a:moveTo>
                  <a:pt x="199644" y="0"/>
                </a:moveTo>
                <a:lnTo>
                  <a:pt x="0" y="359921"/>
                </a:lnTo>
                <a:lnTo>
                  <a:pt x="0" y="420366"/>
                </a:lnTo>
                <a:lnTo>
                  <a:pt x="199644" y="780288"/>
                </a:lnTo>
                <a:lnTo>
                  <a:pt x="416052" y="390143"/>
                </a:lnTo>
                <a:lnTo>
                  <a:pt x="199644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850" y="27533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572511"/>
            <a:ext cx="3564636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4635" y="915922"/>
            <a:ext cx="5471160" cy="421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6975"/>
            <a:ext cx="8728075" cy="35382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Mantle is located beneath the earth crust and it has a thickness of about</a:t>
            </a:r>
            <a:r>
              <a:rPr sz="16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2888Km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covers a 83% of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earth’s</a:t>
            </a:r>
            <a:r>
              <a:rPr sz="16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volume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is divided into two layers :1)upper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2)lower</a:t>
            </a:r>
            <a:r>
              <a:rPr sz="16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Earthquake wave velocities are faster in the 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than in the</a:t>
            </a:r>
            <a:r>
              <a:rPr sz="16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crust</a:t>
            </a:r>
            <a:endParaRPr sz="1600" dirty="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provide a source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lava erupted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volcanoes or extruded in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diamond</a:t>
            </a:r>
            <a:r>
              <a:rPr sz="16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pipes.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composition of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has been studied from volcanic lava,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diamond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pipes,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meteorites and  from experiments on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minerals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rocks. These studies indicate that the upper few hundred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miles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be 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composed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eclogite and peridotite, which are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composed mostly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iron and magnesium silicate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minerals 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some complex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calcium,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sodium,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aluminum silicate</a:t>
            </a:r>
            <a:r>
              <a:rPr sz="16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minerals.</a:t>
            </a:r>
            <a:endParaRPr sz="1600" dirty="0">
              <a:latin typeface="Times New Roman"/>
              <a:cs typeface="Times New Roman"/>
            </a:endParaRPr>
          </a:p>
          <a:p>
            <a:pPr marL="12700" marR="30480">
              <a:lnSpc>
                <a:spcPct val="12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 the lower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because of the very high pressure, only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simple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oxides of iron,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magnesium,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 silicon are thought to be</a:t>
            </a:r>
            <a:r>
              <a:rPr sz="1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present.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is divided into:1) Asthenosphere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2)Transition</a:t>
            </a:r>
            <a:r>
              <a:rPr sz="16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zone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1288" y="188976"/>
            <a:ext cx="9814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7939" y="248234"/>
            <a:ext cx="698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ma</a:t>
            </a:r>
            <a:r>
              <a:rPr sz="1800" spc="-10" dirty="0">
                <a:solidFill>
                  <a:srgbClr val="000000"/>
                </a:solidFill>
              </a:rPr>
              <a:t>n</a:t>
            </a:r>
            <a:r>
              <a:rPr sz="1800" dirty="0">
                <a:solidFill>
                  <a:srgbClr val="000000"/>
                </a:solidFill>
              </a:rPr>
              <a:t>tle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96011" y="33528"/>
            <a:ext cx="431800" cy="745490"/>
          </a:xfrm>
          <a:custGeom>
            <a:avLst/>
            <a:gdLst/>
            <a:ahLst/>
            <a:cxnLst/>
            <a:rect l="l" t="t" r="r" b="b"/>
            <a:pathLst>
              <a:path w="431800" h="745490">
                <a:moveTo>
                  <a:pt x="215645" y="0"/>
                </a:moveTo>
                <a:lnTo>
                  <a:pt x="0" y="372618"/>
                </a:lnTo>
                <a:lnTo>
                  <a:pt x="215645" y="745236"/>
                </a:lnTo>
                <a:lnTo>
                  <a:pt x="431292" y="372618"/>
                </a:lnTo>
                <a:lnTo>
                  <a:pt x="215645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5407" y="24975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1288" y="188976"/>
            <a:ext cx="9814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7939" y="248234"/>
            <a:ext cx="698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ma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tle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011" y="33528"/>
            <a:ext cx="431800" cy="745490"/>
          </a:xfrm>
          <a:custGeom>
            <a:avLst/>
            <a:gdLst/>
            <a:ahLst/>
            <a:cxnLst/>
            <a:rect l="l" t="t" r="r" b="b"/>
            <a:pathLst>
              <a:path w="431800" h="745490">
                <a:moveTo>
                  <a:pt x="215645" y="0"/>
                </a:moveTo>
                <a:lnTo>
                  <a:pt x="0" y="372618"/>
                </a:lnTo>
                <a:lnTo>
                  <a:pt x="215645" y="745236"/>
                </a:lnTo>
                <a:lnTo>
                  <a:pt x="431292" y="372618"/>
                </a:lnTo>
                <a:lnTo>
                  <a:pt x="215645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5407" y="24975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46047"/>
            <a:ext cx="8936736" cy="399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8383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082" y="19253"/>
            <a:ext cx="9753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synopsis</a:t>
            </a:r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2610611" y="681227"/>
            <a:ext cx="2943225" cy="532130"/>
          </a:xfrm>
          <a:custGeom>
            <a:avLst/>
            <a:gdLst/>
            <a:ahLst/>
            <a:cxnLst/>
            <a:rect l="l" t="t" r="r" b="b"/>
            <a:pathLst>
              <a:path w="2943225" h="532130">
                <a:moveTo>
                  <a:pt x="2676905" y="0"/>
                </a:moveTo>
                <a:lnTo>
                  <a:pt x="0" y="0"/>
                </a:lnTo>
                <a:lnTo>
                  <a:pt x="0" y="531876"/>
                </a:lnTo>
                <a:lnTo>
                  <a:pt x="2676905" y="531876"/>
                </a:lnTo>
                <a:lnTo>
                  <a:pt x="2942843" y="265938"/>
                </a:lnTo>
                <a:lnTo>
                  <a:pt x="2676905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1373" y="573786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2570988" y="0"/>
                </a:moveTo>
                <a:lnTo>
                  <a:pt x="0" y="0"/>
                </a:lnTo>
                <a:lnTo>
                  <a:pt x="0" y="594360"/>
                </a:lnTo>
                <a:lnTo>
                  <a:pt x="2570988" y="594360"/>
                </a:lnTo>
                <a:lnTo>
                  <a:pt x="2868167" y="297179"/>
                </a:lnTo>
                <a:lnTo>
                  <a:pt x="2570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1373" y="573786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0" y="0"/>
                </a:moveTo>
                <a:lnTo>
                  <a:pt x="2570988" y="0"/>
                </a:lnTo>
                <a:lnTo>
                  <a:pt x="2868167" y="297179"/>
                </a:lnTo>
                <a:lnTo>
                  <a:pt x="2570988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3260" y="617219"/>
            <a:ext cx="460248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6891" y="617219"/>
            <a:ext cx="1700784" cy="597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83026" y="688594"/>
            <a:ext cx="14738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Times New Roman"/>
                <a:cs typeface="Times New Roman"/>
              </a:rPr>
              <a:t>I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r>
              <a:rPr sz="2100" b="1" spc="-15" dirty="0">
                <a:latin typeface="Times New Roman"/>
                <a:cs typeface="Times New Roman"/>
              </a:rPr>
              <a:t>t</a:t>
            </a:r>
            <a:r>
              <a:rPr sz="2100" b="1" spc="-35" dirty="0">
                <a:latin typeface="Times New Roman"/>
                <a:cs typeface="Times New Roman"/>
              </a:rPr>
              <a:t>r</a:t>
            </a:r>
            <a:r>
              <a:rPr sz="2100" b="1" dirty="0">
                <a:latin typeface="Times New Roman"/>
                <a:cs typeface="Times New Roman"/>
              </a:rPr>
              <a:t>oducti</a:t>
            </a:r>
            <a:r>
              <a:rPr sz="2100" b="1" spc="5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75916" y="562355"/>
            <a:ext cx="443865" cy="676910"/>
          </a:xfrm>
          <a:custGeom>
            <a:avLst/>
            <a:gdLst/>
            <a:ahLst/>
            <a:cxnLst/>
            <a:rect l="l" t="t" r="r" b="b"/>
            <a:pathLst>
              <a:path w="443864" h="676910">
                <a:moveTo>
                  <a:pt x="221741" y="0"/>
                </a:moveTo>
                <a:lnTo>
                  <a:pt x="0" y="338328"/>
                </a:lnTo>
                <a:lnTo>
                  <a:pt x="221741" y="676656"/>
                </a:lnTo>
                <a:lnTo>
                  <a:pt x="443483" y="338328"/>
                </a:lnTo>
                <a:lnTo>
                  <a:pt x="221741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19298" y="719073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16707" y="1575816"/>
            <a:ext cx="2868295" cy="615950"/>
          </a:xfrm>
          <a:custGeom>
            <a:avLst/>
            <a:gdLst/>
            <a:ahLst/>
            <a:cxnLst/>
            <a:rect l="l" t="t" r="r" b="b"/>
            <a:pathLst>
              <a:path w="2868295" h="615950">
                <a:moveTo>
                  <a:pt x="2560320" y="0"/>
                </a:moveTo>
                <a:lnTo>
                  <a:pt x="0" y="0"/>
                </a:lnTo>
                <a:lnTo>
                  <a:pt x="0" y="615696"/>
                </a:lnTo>
                <a:lnTo>
                  <a:pt x="2560320" y="615696"/>
                </a:lnTo>
                <a:lnTo>
                  <a:pt x="2868168" y="307848"/>
                </a:lnTo>
                <a:lnTo>
                  <a:pt x="256032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7470" y="1523238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5"/>
                </a:lnTo>
                <a:lnTo>
                  <a:pt x="2487168" y="615695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7470" y="1523238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8107" y="1440180"/>
            <a:ext cx="433070" cy="782320"/>
          </a:xfrm>
          <a:custGeom>
            <a:avLst/>
            <a:gdLst/>
            <a:ahLst/>
            <a:cxnLst/>
            <a:rect l="l" t="t" r="r" b="b"/>
            <a:pathLst>
              <a:path w="433069" h="782319">
                <a:moveTo>
                  <a:pt x="216408" y="0"/>
                </a:moveTo>
                <a:lnTo>
                  <a:pt x="0" y="390906"/>
                </a:lnTo>
                <a:lnTo>
                  <a:pt x="216408" y="781812"/>
                </a:lnTo>
                <a:lnTo>
                  <a:pt x="432816" y="390906"/>
                </a:lnTo>
                <a:lnTo>
                  <a:pt x="216408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5395" y="1649348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27064" y="1551432"/>
            <a:ext cx="2870200" cy="586740"/>
          </a:xfrm>
          <a:custGeom>
            <a:avLst/>
            <a:gdLst/>
            <a:ahLst/>
            <a:cxnLst/>
            <a:rect l="l" t="t" r="r" b="b"/>
            <a:pathLst>
              <a:path w="2870200" h="586739">
                <a:moveTo>
                  <a:pt x="2576321" y="0"/>
                </a:moveTo>
                <a:lnTo>
                  <a:pt x="0" y="0"/>
                </a:lnTo>
                <a:lnTo>
                  <a:pt x="0" y="586739"/>
                </a:lnTo>
                <a:lnTo>
                  <a:pt x="2576321" y="586739"/>
                </a:lnTo>
                <a:lnTo>
                  <a:pt x="2869691" y="293369"/>
                </a:lnTo>
                <a:lnTo>
                  <a:pt x="2576321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7826" y="1500377"/>
            <a:ext cx="2795270" cy="588645"/>
          </a:xfrm>
          <a:custGeom>
            <a:avLst/>
            <a:gdLst/>
            <a:ahLst/>
            <a:cxnLst/>
            <a:rect l="l" t="t" r="r" b="b"/>
            <a:pathLst>
              <a:path w="2795270" h="588644">
                <a:moveTo>
                  <a:pt x="2500883" y="0"/>
                </a:moveTo>
                <a:lnTo>
                  <a:pt x="0" y="0"/>
                </a:lnTo>
                <a:lnTo>
                  <a:pt x="0" y="588264"/>
                </a:lnTo>
                <a:lnTo>
                  <a:pt x="2500883" y="588264"/>
                </a:lnTo>
                <a:lnTo>
                  <a:pt x="2795016" y="294132"/>
                </a:lnTo>
                <a:lnTo>
                  <a:pt x="2500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7826" y="1500377"/>
            <a:ext cx="2795270" cy="588645"/>
          </a:xfrm>
          <a:custGeom>
            <a:avLst/>
            <a:gdLst/>
            <a:ahLst/>
            <a:cxnLst/>
            <a:rect l="l" t="t" r="r" b="b"/>
            <a:pathLst>
              <a:path w="2795270" h="588644">
                <a:moveTo>
                  <a:pt x="0" y="0"/>
                </a:moveTo>
                <a:lnTo>
                  <a:pt x="2500883" y="0"/>
                </a:lnTo>
                <a:lnTo>
                  <a:pt x="2795016" y="294132"/>
                </a:lnTo>
                <a:lnTo>
                  <a:pt x="2500883" y="588264"/>
                </a:lnTo>
                <a:lnTo>
                  <a:pt x="0" y="58826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6016" y="1540763"/>
            <a:ext cx="1143000" cy="5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46417" y="1611833"/>
            <a:ext cx="8115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mantle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99988" y="1420367"/>
            <a:ext cx="431800" cy="746760"/>
          </a:xfrm>
          <a:custGeom>
            <a:avLst/>
            <a:gdLst/>
            <a:ahLst/>
            <a:cxnLst/>
            <a:rect l="l" t="t" r="r" b="b"/>
            <a:pathLst>
              <a:path w="431800" h="746760">
                <a:moveTo>
                  <a:pt x="215646" y="0"/>
                </a:moveTo>
                <a:lnTo>
                  <a:pt x="0" y="373380"/>
                </a:lnTo>
                <a:lnTo>
                  <a:pt x="215646" y="746760"/>
                </a:lnTo>
                <a:lnTo>
                  <a:pt x="431291" y="373380"/>
                </a:lnTo>
                <a:lnTo>
                  <a:pt x="215646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37275" y="1611833"/>
            <a:ext cx="1593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13660" y="3496055"/>
            <a:ext cx="2844165" cy="632460"/>
          </a:xfrm>
          <a:custGeom>
            <a:avLst/>
            <a:gdLst/>
            <a:ahLst/>
            <a:cxnLst/>
            <a:rect l="l" t="t" r="r" b="b"/>
            <a:pathLst>
              <a:path w="2844165" h="632460">
                <a:moveTo>
                  <a:pt x="2527554" y="0"/>
                </a:moveTo>
                <a:lnTo>
                  <a:pt x="0" y="0"/>
                </a:lnTo>
                <a:lnTo>
                  <a:pt x="0" y="632460"/>
                </a:lnTo>
                <a:lnTo>
                  <a:pt x="2527554" y="632460"/>
                </a:lnTo>
                <a:lnTo>
                  <a:pt x="2843784" y="316230"/>
                </a:lnTo>
                <a:lnTo>
                  <a:pt x="2527554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4422" y="3441953"/>
            <a:ext cx="2771140" cy="632460"/>
          </a:xfrm>
          <a:custGeom>
            <a:avLst/>
            <a:gdLst/>
            <a:ahLst/>
            <a:cxnLst/>
            <a:rect l="l" t="t" r="r" b="b"/>
            <a:pathLst>
              <a:path w="2771140" h="632460">
                <a:moveTo>
                  <a:pt x="2454402" y="0"/>
                </a:moveTo>
                <a:lnTo>
                  <a:pt x="0" y="0"/>
                </a:lnTo>
                <a:lnTo>
                  <a:pt x="0" y="632460"/>
                </a:lnTo>
                <a:lnTo>
                  <a:pt x="2454402" y="632460"/>
                </a:lnTo>
                <a:lnTo>
                  <a:pt x="2770631" y="316230"/>
                </a:lnTo>
                <a:lnTo>
                  <a:pt x="2454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4422" y="3441953"/>
            <a:ext cx="2771140" cy="632460"/>
          </a:xfrm>
          <a:custGeom>
            <a:avLst/>
            <a:gdLst/>
            <a:ahLst/>
            <a:cxnLst/>
            <a:rect l="l" t="t" r="r" b="b"/>
            <a:pathLst>
              <a:path w="2771140" h="632460">
                <a:moveTo>
                  <a:pt x="0" y="0"/>
                </a:moveTo>
                <a:lnTo>
                  <a:pt x="2454402" y="0"/>
                </a:lnTo>
                <a:lnTo>
                  <a:pt x="2770631" y="316230"/>
                </a:lnTo>
                <a:lnTo>
                  <a:pt x="2454402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2572" y="3505200"/>
            <a:ext cx="1810512" cy="595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13354" y="3576954"/>
            <a:ext cx="1414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imes New Roman"/>
                <a:cs typeface="Times New Roman"/>
              </a:rPr>
              <a:t>Atm</a:t>
            </a:r>
            <a:r>
              <a:rPr sz="2100" b="1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sphe</a:t>
            </a:r>
            <a:r>
              <a:rPr sz="2100" b="1" spc="-40" dirty="0">
                <a:latin typeface="Times New Roman"/>
                <a:cs typeface="Times New Roman"/>
              </a:rPr>
              <a:t>r</a:t>
            </a:r>
            <a:r>
              <a:rPr sz="2100" b="1" dirty="0">
                <a:latin typeface="Times New Roman"/>
                <a:cs typeface="Times New Roman"/>
              </a:rPr>
              <a:t>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88107" y="3355847"/>
            <a:ext cx="428625" cy="803275"/>
          </a:xfrm>
          <a:custGeom>
            <a:avLst/>
            <a:gdLst/>
            <a:ahLst/>
            <a:cxnLst/>
            <a:rect l="l" t="t" r="r" b="b"/>
            <a:pathLst>
              <a:path w="428625" h="803275">
                <a:moveTo>
                  <a:pt x="214122" y="0"/>
                </a:moveTo>
                <a:lnTo>
                  <a:pt x="0" y="401573"/>
                </a:lnTo>
                <a:lnTo>
                  <a:pt x="214122" y="803147"/>
                </a:lnTo>
                <a:lnTo>
                  <a:pt x="428244" y="401573"/>
                </a:lnTo>
                <a:lnTo>
                  <a:pt x="214122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23489" y="3576954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27376" y="4533900"/>
            <a:ext cx="2944495" cy="533400"/>
          </a:xfrm>
          <a:custGeom>
            <a:avLst/>
            <a:gdLst/>
            <a:ahLst/>
            <a:cxnLst/>
            <a:rect l="l" t="t" r="r" b="b"/>
            <a:pathLst>
              <a:path w="2944495" h="533400">
                <a:moveTo>
                  <a:pt x="2677668" y="0"/>
                </a:moveTo>
                <a:lnTo>
                  <a:pt x="0" y="0"/>
                </a:lnTo>
                <a:lnTo>
                  <a:pt x="0" y="533400"/>
                </a:lnTo>
                <a:lnTo>
                  <a:pt x="2677668" y="533400"/>
                </a:lnTo>
                <a:lnTo>
                  <a:pt x="2944368" y="266700"/>
                </a:lnTo>
                <a:lnTo>
                  <a:pt x="2677668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8138" y="4427982"/>
            <a:ext cx="2868295" cy="593090"/>
          </a:xfrm>
          <a:custGeom>
            <a:avLst/>
            <a:gdLst/>
            <a:ahLst/>
            <a:cxnLst/>
            <a:rect l="l" t="t" r="r" b="b"/>
            <a:pathLst>
              <a:path w="2868295" h="593089">
                <a:moveTo>
                  <a:pt x="2571750" y="0"/>
                </a:moveTo>
                <a:lnTo>
                  <a:pt x="0" y="0"/>
                </a:lnTo>
                <a:lnTo>
                  <a:pt x="0" y="592836"/>
                </a:lnTo>
                <a:lnTo>
                  <a:pt x="2571750" y="592836"/>
                </a:lnTo>
                <a:lnTo>
                  <a:pt x="2868167" y="296418"/>
                </a:lnTo>
                <a:lnTo>
                  <a:pt x="257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28138" y="4427982"/>
            <a:ext cx="2868295" cy="593090"/>
          </a:xfrm>
          <a:custGeom>
            <a:avLst/>
            <a:gdLst/>
            <a:ahLst/>
            <a:cxnLst/>
            <a:rect l="l" t="t" r="r" b="b"/>
            <a:pathLst>
              <a:path w="2868295" h="593089">
                <a:moveTo>
                  <a:pt x="0" y="0"/>
                </a:moveTo>
                <a:lnTo>
                  <a:pt x="2571750" y="0"/>
                </a:lnTo>
                <a:lnTo>
                  <a:pt x="2868167" y="296418"/>
                </a:lnTo>
                <a:lnTo>
                  <a:pt x="2571750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42616" y="4471414"/>
            <a:ext cx="2702052" cy="597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4204" y="4416552"/>
            <a:ext cx="443865" cy="676910"/>
          </a:xfrm>
          <a:custGeom>
            <a:avLst/>
            <a:gdLst/>
            <a:ahLst/>
            <a:cxnLst/>
            <a:rect l="l" t="t" r="r" b="b"/>
            <a:pathLst>
              <a:path w="443864" h="676910">
                <a:moveTo>
                  <a:pt x="221741" y="0"/>
                </a:moveTo>
                <a:lnTo>
                  <a:pt x="0" y="338328"/>
                </a:lnTo>
                <a:lnTo>
                  <a:pt x="221741" y="676656"/>
                </a:lnTo>
                <a:lnTo>
                  <a:pt x="443483" y="338328"/>
                </a:lnTo>
                <a:lnTo>
                  <a:pt x="221741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11298" y="4543145"/>
            <a:ext cx="26885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3150" b="1" baseline="-6613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150" b="1" baseline="-6613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100" b="1" dirty="0">
                <a:latin typeface="Times New Roman"/>
                <a:cs typeface="Times New Roman"/>
              </a:rPr>
              <a:t>Interior of the</a:t>
            </a:r>
            <a:r>
              <a:rPr sz="2100" b="1" spc="-114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Earth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27064" y="579119"/>
            <a:ext cx="2870200" cy="614680"/>
          </a:xfrm>
          <a:custGeom>
            <a:avLst/>
            <a:gdLst/>
            <a:ahLst/>
            <a:cxnLst/>
            <a:rect l="l" t="t" r="r" b="b"/>
            <a:pathLst>
              <a:path w="2870200" h="614680">
                <a:moveTo>
                  <a:pt x="2562606" y="0"/>
                </a:moveTo>
                <a:lnTo>
                  <a:pt x="0" y="0"/>
                </a:lnTo>
                <a:lnTo>
                  <a:pt x="0" y="614171"/>
                </a:lnTo>
                <a:lnTo>
                  <a:pt x="2562606" y="614171"/>
                </a:lnTo>
                <a:lnTo>
                  <a:pt x="2869691" y="307085"/>
                </a:lnTo>
                <a:lnTo>
                  <a:pt x="256260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27826" y="526541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7826" y="526541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6600" y="580644"/>
            <a:ext cx="934211" cy="597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48270" y="651205"/>
            <a:ext cx="6038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crust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99988" y="441959"/>
            <a:ext cx="431800" cy="782320"/>
          </a:xfrm>
          <a:custGeom>
            <a:avLst/>
            <a:gdLst/>
            <a:ahLst/>
            <a:cxnLst/>
            <a:rect l="l" t="t" r="r" b="b"/>
            <a:pathLst>
              <a:path w="431800" h="782319">
                <a:moveTo>
                  <a:pt x="215646" y="0"/>
                </a:moveTo>
                <a:lnTo>
                  <a:pt x="0" y="390905"/>
                </a:lnTo>
                <a:lnTo>
                  <a:pt x="215646" y="781812"/>
                </a:lnTo>
                <a:lnTo>
                  <a:pt x="431291" y="390905"/>
                </a:lnTo>
                <a:lnTo>
                  <a:pt x="21564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37275" y="651205"/>
            <a:ext cx="1593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16707" y="2602992"/>
            <a:ext cx="2883535" cy="588645"/>
          </a:xfrm>
          <a:custGeom>
            <a:avLst/>
            <a:gdLst/>
            <a:ahLst/>
            <a:cxnLst/>
            <a:rect l="l" t="t" r="r" b="b"/>
            <a:pathLst>
              <a:path w="2883535" h="588644">
                <a:moveTo>
                  <a:pt x="2589276" y="0"/>
                </a:moveTo>
                <a:lnTo>
                  <a:pt x="0" y="0"/>
                </a:lnTo>
                <a:lnTo>
                  <a:pt x="0" y="588263"/>
                </a:lnTo>
                <a:lnTo>
                  <a:pt x="2589276" y="588263"/>
                </a:lnTo>
                <a:lnTo>
                  <a:pt x="2883408" y="294131"/>
                </a:lnTo>
                <a:lnTo>
                  <a:pt x="2589276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7470" y="2553461"/>
            <a:ext cx="2809240" cy="586740"/>
          </a:xfrm>
          <a:custGeom>
            <a:avLst/>
            <a:gdLst/>
            <a:ahLst/>
            <a:cxnLst/>
            <a:rect l="l" t="t" r="r" b="b"/>
            <a:pathLst>
              <a:path w="2809240" h="586739">
                <a:moveTo>
                  <a:pt x="2515362" y="0"/>
                </a:moveTo>
                <a:lnTo>
                  <a:pt x="0" y="0"/>
                </a:lnTo>
                <a:lnTo>
                  <a:pt x="0" y="586739"/>
                </a:lnTo>
                <a:lnTo>
                  <a:pt x="2515362" y="586739"/>
                </a:lnTo>
                <a:lnTo>
                  <a:pt x="2808732" y="293369"/>
                </a:lnTo>
                <a:lnTo>
                  <a:pt x="2515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17470" y="2553461"/>
            <a:ext cx="2809240" cy="586740"/>
          </a:xfrm>
          <a:custGeom>
            <a:avLst/>
            <a:gdLst/>
            <a:ahLst/>
            <a:cxnLst/>
            <a:rect l="l" t="t" r="r" b="b"/>
            <a:pathLst>
              <a:path w="2809240" h="586739">
                <a:moveTo>
                  <a:pt x="0" y="0"/>
                </a:moveTo>
                <a:lnTo>
                  <a:pt x="2515362" y="0"/>
                </a:lnTo>
                <a:lnTo>
                  <a:pt x="2808732" y="293369"/>
                </a:lnTo>
                <a:lnTo>
                  <a:pt x="2515362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7395" y="2593848"/>
            <a:ext cx="2333244" cy="5958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88107" y="2473451"/>
            <a:ext cx="434340" cy="745490"/>
          </a:xfrm>
          <a:custGeom>
            <a:avLst/>
            <a:gdLst/>
            <a:ahLst/>
            <a:cxnLst/>
            <a:rect l="l" t="t" r="r" b="b"/>
            <a:pathLst>
              <a:path w="434339" h="745489">
                <a:moveTo>
                  <a:pt x="217169" y="0"/>
                </a:moveTo>
                <a:lnTo>
                  <a:pt x="0" y="372618"/>
                </a:lnTo>
                <a:lnTo>
                  <a:pt x="217169" y="745236"/>
                </a:lnTo>
                <a:lnTo>
                  <a:pt x="434340" y="372618"/>
                </a:lnTo>
                <a:lnTo>
                  <a:pt x="217169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26538" y="2665222"/>
            <a:ext cx="24231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70" algn="l"/>
              </a:tabLst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3	</a:t>
            </a:r>
            <a:r>
              <a:rPr sz="2100" b="1" spc="-5" dirty="0">
                <a:latin typeface="Times New Roman"/>
                <a:cs typeface="Times New Roman"/>
              </a:rPr>
              <a:t>Continental</a:t>
            </a:r>
            <a:r>
              <a:rPr sz="2100" b="1" spc="-5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Drift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27064" y="2622804"/>
            <a:ext cx="2870200" cy="632460"/>
          </a:xfrm>
          <a:custGeom>
            <a:avLst/>
            <a:gdLst/>
            <a:ahLst/>
            <a:cxnLst/>
            <a:rect l="l" t="t" r="r" b="b"/>
            <a:pathLst>
              <a:path w="2870200" h="632460">
                <a:moveTo>
                  <a:pt x="2553462" y="0"/>
                </a:moveTo>
                <a:lnTo>
                  <a:pt x="0" y="0"/>
                </a:lnTo>
                <a:lnTo>
                  <a:pt x="0" y="632459"/>
                </a:lnTo>
                <a:lnTo>
                  <a:pt x="2553462" y="632459"/>
                </a:lnTo>
                <a:lnTo>
                  <a:pt x="2869691" y="316229"/>
                </a:lnTo>
                <a:lnTo>
                  <a:pt x="2553462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1541" y="2568701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2478786" y="0"/>
                </a:moveTo>
                <a:lnTo>
                  <a:pt x="0" y="0"/>
                </a:lnTo>
                <a:lnTo>
                  <a:pt x="0" y="632460"/>
                </a:lnTo>
                <a:lnTo>
                  <a:pt x="2478786" y="632460"/>
                </a:lnTo>
                <a:lnTo>
                  <a:pt x="2795016" y="316230"/>
                </a:lnTo>
                <a:lnTo>
                  <a:pt x="2478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1541" y="2568701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0" y="0"/>
                </a:moveTo>
                <a:lnTo>
                  <a:pt x="2478786" y="0"/>
                </a:lnTo>
                <a:lnTo>
                  <a:pt x="2795016" y="316230"/>
                </a:lnTo>
                <a:lnTo>
                  <a:pt x="2478786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72656" y="2631948"/>
            <a:ext cx="1586483" cy="595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933056" y="2703067"/>
            <a:ext cx="1254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imes New Roman"/>
                <a:cs typeface="Times New Roman"/>
              </a:rPr>
              <a:t>Outer</a:t>
            </a:r>
            <a:r>
              <a:rPr sz="2100" b="1" spc="-9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core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99988" y="2482595"/>
            <a:ext cx="431800" cy="803275"/>
          </a:xfrm>
          <a:custGeom>
            <a:avLst/>
            <a:gdLst/>
            <a:ahLst/>
            <a:cxnLst/>
            <a:rect l="l" t="t" r="r" b="b"/>
            <a:pathLst>
              <a:path w="431800" h="803275">
                <a:moveTo>
                  <a:pt x="215646" y="0"/>
                </a:moveTo>
                <a:lnTo>
                  <a:pt x="0" y="401574"/>
                </a:lnTo>
                <a:lnTo>
                  <a:pt x="215646" y="803148"/>
                </a:lnTo>
                <a:lnTo>
                  <a:pt x="431291" y="401574"/>
                </a:lnTo>
                <a:lnTo>
                  <a:pt x="215646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37275" y="2703067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27064" y="3555491"/>
            <a:ext cx="2870200" cy="532130"/>
          </a:xfrm>
          <a:custGeom>
            <a:avLst/>
            <a:gdLst/>
            <a:ahLst/>
            <a:cxnLst/>
            <a:rect l="l" t="t" r="r" b="b"/>
            <a:pathLst>
              <a:path w="2870200" h="532129">
                <a:moveTo>
                  <a:pt x="2603754" y="0"/>
                </a:moveTo>
                <a:lnTo>
                  <a:pt x="0" y="0"/>
                </a:lnTo>
                <a:lnTo>
                  <a:pt x="0" y="531876"/>
                </a:lnTo>
                <a:lnTo>
                  <a:pt x="2603754" y="531876"/>
                </a:lnTo>
                <a:lnTo>
                  <a:pt x="2869691" y="265938"/>
                </a:lnTo>
                <a:lnTo>
                  <a:pt x="2603754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27826" y="3449573"/>
            <a:ext cx="2795270" cy="593090"/>
          </a:xfrm>
          <a:custGeom>
            <a:avLst/>
            <a:gdLst/>
            <a:ahLst/>
            <a:cxnLst/>
            <a:rect l="l" t="t" r="r" b="b"/>
            <a:pathLst>
              <a:path w="2795270" h="593089">
                <a:moveTo>
                  <a:pt x="2498598" y="0"/>
                </a:moveTo>
                <a:lnTo>
                  <a:pt x="0" y="0"/>
                </a:lnTo>
                <a:lnTo>
                  <a:pt x="0" y="592835"/>
                </a:lnTo>
                <a:lnTo>
                  <a:pt x="2498598" y="592835"/>
                </a:lnTo>
                <a:lnTo>
                  <a:pt x="2795016" y="296417"/>
                </a:lnTo>
                <a:lnTo>
                  <a:pt x="2498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27826" y="3449573"/>
            <a:ext cx="2795270" cy="593090"/>
          </a:xfrm>
          <a:custGeom>
            <a:avLst/>
            <a:gdLst/>
            <a:ahLst/>
            <a:cxnLst/>
            <a:rect l="l" t="t" r="r" b="b"/>
            <a:pathLst>
              <a:path w="2795270" h="593089">
                <a:moveTo>
                  <a:pt x="0" y="0"/>
                </a:moveTo>
                <a:lnTo>
                  <a:pt x="2498598" y="0"/>
                </a:lnTo>
                <a:lnTo>
                  <a:pt x="2795016" y="296417"/>
                </a:lnTo>
                <a:lnTo>
                  <a:pt x="2498598" y="592835"/>
                </a:lnTo>
                <a:lnTo>
                  <a:pt x="0" y="59283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6371" y="3493008"/>
            <a:ext cx="1607820" cy="595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946772" y="3564128"/>
            <a:ext cx="1209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imes New Roman"/>
                <a:cs typeface="Times New Roman"/>
              </a:rPr>
              <a:t>Inner</a:t>
            </a:r>
            <a:r>
              <a:rPr sz="2100" b="1" spc="-10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core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999988" y="3436620"/>
            <a:ext cx="431800" cy="676910"/>
          </a:xfrm>
          <a:custGeom>
            <a:avLst/>
            <a:gdLst/>
            <a:ahLst/>
            <a:cxnLst/>
            <a:rect l="l" t="t" r="r" b="b"/>
            <a:pathLst>
              <a:path w="431800" h="676910">
                <a:moveTo>
                  <a:pt x="215646" y="0"/>
                </a:moveTo>
                <a:lnTo>
                  <a:pt x="0" y="338327"/>
                </a:lnTo>
                <a:lnTo>
                  <a:pt x="215646" y="676655"/>
                </a:lnTo>
                <a:lnTo>
                  <a:pt x="431291" y="338327"/>
                </a:lnTo>
                <a:lnTo>
                  <a:pt x="215646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37275" y="3594608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303264" y="4498847"/>
            <a:ext cx="2794000" cy="614680"/>
          </a:xfrm>
          <a:custGeom>
            <a:avLst/>
            <a:gdLst/>
            <a:ahLst/>
            <a:cxnLst/>
            <a:rect l="l" t="t" r="r" b="b"/>
            <a:pathLst>
              <a:path w="2794000" h="614679">
                <a:moveTo>
                  <a:pt x="2486406" y="0"/>
                </a:moveTo>
                <a:lnTo>
                  <a:pt x="0" y="0"/>
                </a:lnTo>
                <a:lnTo>
                  <a:pt x="0" y="614171"/>
                </a:lnTo>
                <a:lnTo>
                  <a:pt x="2486406" y="614171"/>
                </a:lnTo>
                <a:lnTo>
                  <a:pt x="2793491" y="307085"/>
                </a:lnTo>
                <a:lnTo>
                  <a:pt x="248640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4026" y="4446270"/>
            <a:ext cx="2722245" cy="615950"/>
          </a:xfrm>
          <a:custGeom>
            <a:avLst/>
            <a:gdLst/>
            <a:ahLst/>
            <a:cxnLst/>
            <a:rect l="l" t="t" r="r" b="b"/>
            <a:pathLst>
              <a:path w="2722245" h="615950">
                <a:moveTo>
                  <a:pt x="2414016" y="0"/>
                </a:moveTo>
                <a:lnTo>
                  <a:pt x="0" y="0"/>
                </a:lnTo>
                <a:lnTo>
                  <a:pt x="0" y="615695"/>
                </a:lnTo>
                <a:lnTo>
                  <a:pt x="2414016" y="615695"/>
                </a:lnTo>
                <a:lnTo>
                  <a:pt x="2721864" y="307847"/>
                </a:lnTo>
                <a:lnTo>
                  <a:pt x="241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04026" y="4446270"/>
            <a:ext cx="2722245" cy="615950"/>
          </a:xfrm>
          <a:custGeom>
            <a:avLst/>
            <a:gdLst/>
            <a:ahLst/>
            <a:cxnLst/>
            <a:rect l="l" t="t" r="r" b="b"/>
            <a:pathLst>
              <a:path w="2722245" h="615950">
                <a:moveTo>
                  <a:pt x="0" y="0"/>
                </a:moveTo>
                <a:lnTo>
                  <a:pt x="2414016" y="0"/>
                </a:lnTo>
                <a:lnTo>
                  <a:pt x="2721864" y="307847"/>
                </a:lnTo>
                <a:lnTo>
                  <a:pt x="2414016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13804" y="4500370"/>
            <a:ext cx="1559052" cy="595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74585" y="4572406"/>
            <a:ext cx="1228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c</a:t>
            </a:r>
            <a:r>
              <a:rPr sz="2100" b="1" spc="5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nclusi</a:t>
            </a:r>
            <a:r>
              <a:rPr sz="2100" b="1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999988" y="4344923"/>
            <a:ext cx="660400" cy="782320"/>
          </a:xfrm>
          <a:custGeom>
            <a:avLst/>
            <a:gdLst/>
            <a:ahLst/>
            <a:cxnLst/>
            <a:rect l="l" t="t" r="r" b="b"/>
            <a:pathLst>
              <a:path w="660400" h="782320">
                <a:moveTo>
                  <a:pt x="329946" y="0"/>
                </a:moveTo>
                <a:lnTo>
                  <a:pt x="0" y="390905"/>
                </a:lnTo>
                <a:lnTo>
                  <a:pt x="329946" y="781811"/>
                </a:lnTo>
                <a:lnTo>
                  <a:pt x="659891" y="390905"/>
                </a:lnTo>
                <a:lnTo>
                  <a:pt x="32994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248146" y="4636414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747772" y="1603247"/>
            <a:ext cx="1181100" cy="597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72255" y="1603247"/>
            <a:ext cx="1734312" cy="5974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908173" y="1675002"/>
            <a:ext cx="22275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Origin of </a:t>
            </a:r>
            <a:r>
              <a:rPr sz="2100" b="1" spc="-5" dirty="0">
                <a:latin typeface="Times New Roman"/>
                <a:cs typeface="Times New Roman"/>
              </a:rPr>
              <a:t>the</a:t>
            </a:r>
            <a:r>
              <a:rPr sz="2100" b="1" spc="-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Earth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79837"/>
            <a:ext cx="8733790" cy="24491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Asthenosphere: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The asthenosphere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the highly viscous, mechanically weak and ductilely deforming region</a:t>
            </a:r>
            <a:r>
              <a:rPr sz="1600" spc="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endParaRPr sz="1600" dirty="0">
              <a:latin typeface="Arial"/>
              <a:cs typeface="Arial"/>
            </a:endParaRPr>
          </a:p>
          <a:p>
            <a:pPr marL="12700" marR="362585">
              <a:lnSpc>
                <a:spcPct val="119400"/>
              </a:lnSpc>
              <a:spcBef>
                <a:spcPts val="15"/>
              </a:spcBef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the upper mantle of the Earth. It lies below the lithosphere, at depths between approximately  80 and 200 km (50 and 120 miles) below the</a:t>
            </a:r>
            <a:r>
              <a:rPr sz="1600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The asthenosphere is a part of the upper mantle just below the lithosphere that is involved</a:t>
            </a:r>
            <a:r>
              <a:rPr sz="1600" spc="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plate tectonic movement and isostatic</a:t>
            </a:r>
            <a:r>
              <a:rPr sz="1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adjustments.</a:t>
            </a:r>
            <a:endParaRPr sz="1600" dirty="0">
              <a:latin typeface="Arial"/>
              <a:cs typeface="Arial"/>
            </a:endParaRPr>
          </a:p>
          <a:p>
            <a:pPr marL="12700" marR="194945">
              <a:lnSpc>
                <a:spcPct val="12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Seismic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waves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pass relatively slowly through the asthenosphere compared to the overlying  lithospheric mantle, thus it has been called the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low-velocity 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zone</a:t>
            </a:r>
            <a:r>
              <a:rPr sz="1600" i="1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(LVZ)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1288" y="188976"/>
            <a:ext cx="9814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1" y="33528"/>
            <a:ext cx="431800" cy="745490"/>
          </a:xfrm>
          <a:custGeom>
            <a:avLst/>
            <a:gdLst/>
            <a:ahLst/>
            <a:cxnLst/>
            <a:rect l="l" t="t" r="r" b="b"/>
            <a:pathLst>
              <a:path w="431800" h="745490">
                <a:moveTo>
                  <a:pt x="215645" y="0"/>
                </a:moveTo>
                <a:lnTo>
                  <a:pt x="0" y="372618"/>
                </a:lnTo>
                <a:lnTo>
                  <a:pt x="215645" y="745236"/>
                </a:lnTo>
                <a:lnTo>
                  <a:pt x="431292" y="372618"/>
                </a:lnTo>
                <a:lnTo>
                  <a:pt x="215645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5407" y="249758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5055" algn="l"/>
              </a:tabLst>
            </a:pP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1800" dirty="0">
                <a:solidFill>
                  <a:srgbClr val="000000"/>
                </a:solidFill>
              </a:rPr>
              <a:t>ma</a:t>
            </a:r>
            <a:r>
              <a:rPr sz="1800" spc="-10" dirty="0">
                <a:solidFill>
                  <a:srgbClr val="000000"/>
                </a:solidFill>
              </a:rPr>
              <a:t>n</a:t>
            </a:r>
            <a:r>
              <a:rPr sz="1800" dirty="0">
                <a:solidFill>
                  <a:srgbClr val="000000"/>
                </a:solidFill>
              </a:rPr>
              <a:t>tle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291839"/>
            <a:ext cx="9144000" cy="185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8595"/>
            <a:ext cx="8772525" cy="273812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Transition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zone:</a:t>
            </a:r>
            <a:endParaRPr sz="2000">
              <a:latin typeface="Times New Roman"/>
              <a:cs typeface="Times New Roman"/>
            </a:endParaRPr>
          </a:p>
          <a:p>
            <a:pPr marL="12700" marR="92710">
              <a:lnSpc>
                <a:spcPct val="120100"/>
              </a:lnSpc>
              <a:spcBef>
                <a:spcPts val="1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transition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zone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is part of the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Earth’s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is located at the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between a depth of  410 and 660 km The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Earth’s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including the transition zone, consists primarily of peridotite,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an 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ultramafic igneous</a:t>
            </a:r>
            <a:r>
              <a:rPr sz="1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rock.</a:t>
            </a:r>
            <a:endParaRPr sz="1600">
              <a:latin typeface="Times New Roman"/>
              <a:cs typeface="Times New Roman"/>
            </a:endParaRPr>
          </a:p>
          <a:p>
            <a:pPr marL="12700" marR="193675">
              <a:lnSpc>
                <a:spcPts val="2310"/>
              </a:lnSpc>
              <a:spcBef>
                <a:spcPts val="13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was divided into the upper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transition zone, and lower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as a result of sudden 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Seismic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velocity discontinuities at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depths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410 and 660 km This is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thought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to occur as a result of  rearrangement of grains in olivine (which constitutes a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portion of</a:t>
            </a:r>
            <a:r>
              <a:rPr sz="1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peridotite) at a depth of 410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km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Below a depth of 660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km,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evidence suggests due to pressure changes ringwoodite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minerals</a:t>
            </a:r>
            <a:r>
              <a:rPr sz="1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change into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two new denser phases, bridgmanite and</a:t>
            </a:r>
            <a:r>
              <a:rPr sz="16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periclase.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113537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1288" y="188976"/>
            <a:ext cx="9814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1" y="33528"/>
            <a:ext cx="431800" cy="745490"/>
          </a:xfrm>
          <a:custGeom>
            <a:avLst/>
            <a:gdLst/>
            <a:ahLst/>
            <a:cxnLst/>
            <a:rect l="l" t="t" r="r" b="b"/>
            <a:pathLst>
              <a:path w="431800" h="745490">
                <a:moveTo>
                  <a:pt x="215645" y="0"/>
                </a:moveTo>
                <a:lnTo>
                  <a:pt x="0" y="372618"/>
                </a:lnTo>
                <a:lnTo>
                  <a:pt x="215645" y="745236"/>
                </a:lnTo>
                <a:lnTo>
                  <a:pt x="431292" y="372618"/>
                </a:lnTo>
                <a:lnTo>
                  <a:pt x="215645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5407" y="249758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5055" algn="l"/>
              </a:tabLst>
            </a:pP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1800" dirty="0">
                <a:solidFill>
                  <a:srgbClr val="000000"/>
                </a:solidFill>
              </a:rPr>
              <a:t>ma</a:t>
            </a:r>
            <a:r>
              <a:rPr sz="1800" spc="-10" dirty="0">
                <a:solidFill>
                  <a:srgbClr val="000000"/>
                </a:solidFill>
              </a:rPr>
              <a:t>n</a:t>
            </a:r>
            <a:r>
              <a:rPr sz="1800" dirty="0">
                <a:solidFill>
                  <a:srgbClr val="000000"/>
                </a:solidFill>
              </a:rPr>
              <a:t>tle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52" y="3444240"/>
            <a:ext cx="4532376" cy="1685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3628" y="3834384"/>
            <a:ext cx="1363979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1064" y="3834384"/>
            <a:ext cx="1388364" cy="1213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2179" y="3413759"/>
            <a:ext cx="1734312" cy="1101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06" y="1106271"/>
            <a:ext cx="8954135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7870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Below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mantle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 the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earth's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core,</a:t>
            </a:r>
            <a:r>
              <a:rPr sz="1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discovered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R.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D.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Oldham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1906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study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earthquake  records.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itself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divided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outer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inner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endParaRPr sz="1400" dirty="0">
              <a:latin typeface="Arial"/>
              <a:cs typeface="Arial"/>
            </a:endParaRPr>
          </a:p>
          <a:p>
            <a:pPr marL="12700" marR="230504">
              <a:lnSpc>
                <a:spcPts val="2020"/>
              </a:lnSpc>
              <a:spcBef>
                <a:spcPts val="12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 presumed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liquid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because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does not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transmit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shear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waves</a:t>
            </a:r>
            <a:r>
              <a:rPr sz="1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(S),</a:t>
            </a:r>
            <a:r>
              <a:rPr sz="1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because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sharply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reduces  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velocity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compressional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waves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(P).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09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ray paths of earthquake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waves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from the focus,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fault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displacement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or other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disturbance</a:t>
            </a:r>
            <a:r>
              <a:rPr sz="1400" spc="-22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initiates</a:t>
            </a:r>
            <a:endParaRPr sz="1400" dirty="0">
              <a:latin typeface="Arial"/>
              <a:cs typeface="Arial"/>
            </a:endParaRPr>
          </a:p>
          <a:p>
            <a:pPr marL="12700" marR="610870">
              <a:lnSpc>
                <a:spcPct val="120000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Earthquake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curved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passing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earth;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curvature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refraction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due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increase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 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Velocity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depth.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outer core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discovered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found that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P-waves were bent inwards producing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“shadow</a:t>
            </a:r>
            <a:r>
              <a:rPr sz="1400" spc="-2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zone”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Outer core is composed mainly of Iron and</a:t>
            </a:r>
            <a:r>
              <a:rPr sz="14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nickel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Eddy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currents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nickel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iron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fluid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outer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believed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influence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Earth's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magnetic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field</a:t>
            </a:r>
            <a:endParaRPr sz="1400" dirty="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44805" algn="l"/>
                <a:tab pos="34544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average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magnetic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field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strength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Earth's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outer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sz="1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measured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2.5</a:t>
            </a:r>
            <a:r>
              <a:rPr sz="1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millitesla,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50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times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stronger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than the magnetic field at the</a:t>
            </a:r>
            <a:r>
              <a:rPr sz="14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endParaRPr sz="1400" dirty="0">
              <a:latin typeface="Arial"/>
              <a:cs typeface="Arial"/>
            </a:endParaRPr>
          </a:p>
          <a:p>
            <a:pPr marL="60960" marR="128270" indent="-48895">
              <a:lnSpc>
                <a:spcPct val="12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boundary of the Earth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between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core–mantle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termed as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Guttenberg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discontinuity.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1400" spc="-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boundary  located at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approximately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2891 km depth beneath the Earth's</a:t>
            </a:r>
            <a:r>
              <a:rPr sz="1400" spc="-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2478786" y="0"/>
                </a:moveTo>
                <a:lnTo>
                  <a:pt x="0" y="0"/>
                </a:lnTo>
                <a:lnTo>
                  <a:pt x="0" y="632460"/>
                </a:lnTo>
                <a:lnTo>
                  <a:pt x="2478786" y="632460"/>
                </a:lnTo>
                <a:lnTo>
                  <a:pt x="2795016" y="316230"/>
                </a:lnTo>
                <a:lnTo>
                  <a:pt x="2478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0" y="0"/>
                </a:moveTo>
                <a:lnTo>
                  <a:pt x="2478786" y="0"/>
                </a:lnTo>
                <a:lnTo>
                  <a:pt x="2795016" y="316230"/>
                </a:lnTo>
                <a:lnTo>
                  <a:pt x="2478786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19" y="152400"/>
            <a:ext cx="1586484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451" y="223520"/>
            <a:ext cx="1254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0000"/>
                </a:solidFill>
              </a:rPr>
              <a:t>Outer</a:t>
            </a:r>
            <a:r>
              <a:rPr sz="2100" spc="-95" dirty="0">
                <a:solidFill>
                  <a:srgbClr val="000000"/>
                </a:solidFill>
              </a:rPr>
              <a:t> </a:t>
            </a:r>
            <a:r>
              <a:rPr sz="2100" spc="-10" dirty="0">
                <a:solidFill>
                  <a:srgbClr val="000000"/>
                </a:solidFill>
              </a:rPr>
              <a:t>core</a:t>
            </a:r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36576" y="3047"/>
            <a:ext cx="431800" cy="803275"/>
          </a:xfrm>
          <a:custGeom>
            <a:avLst/>
            <a:gdLst/>
            <a:ahLst/>
            <a:cxnLst/>
            <a:rect l="l" t="t" r="r" b="b"/>
            <a:pathLst>
              <a:path w="431800" h="803275">
                <a:moveTo>
                  <a:pt x="215646" y="0"/>
                </a:moveTo>
                <a:lnTo>
                  <a:pt x="0" y="401574"/>
                </a:lnTo>
                <a:lnTo>
                  <a:pt x="215646" y="803148"/>
                </a:lnTo>
                <a:lnTo>
                  <a:pt x="431292" y="401574"/>
                </a:lnTo>
                <a:lnTo>
                  <a:pt x="215646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618" y="223520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06" y="1063599"/>
            <a:ext cx="4507230" cy="25863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By analyzing seismograms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for 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variation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2020"/>
              </a:lnSpc>
              <a:spcBef>
                <a:spcPts val="120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S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wave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velocities with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depth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earth's average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density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(5.5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per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cm3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),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density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has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been  determined to be about 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(11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g per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cm3)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Iron is 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most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likely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constituent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 for 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following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reasons: Iron has about</a:t>
            </a:r>
            <a:r>
              <a:rPr sz="14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L="12700" marR="141605">
              <a:lnSpc>
                <a:spcPts val="2020"/>
              </a:lnSpc>
              <a:spcBef>
                <a:spcPts val="120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right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density;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its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abundance in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earth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would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be about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same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as in the sun and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stars;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 occurs in large</a:t>
            </a:r>
            <a:r>
              <a:rPr sz="1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proportions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meteorites,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2478786" y="0"/>
                </a:moveTo>
                <a:lnTo>
                  <a:pt x="0" y="0"/>
                </a:lnTo>
                <a:lnTo>
                  <a:pt x="0" y="632460"/>
                </a:lnTo>
                <a:lnTo>
                  <a:pt x="2478786" y="632460"/>
                </a:lnTo>
                <a:lnTo>
                  <a:pt x="2795016" y="316230"/>
                </a:lnTo>
                <a:lnTo>
                  <a:pt x="2478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0" y="0"/>
                </a:moveTo>
                <a:lnTo>
                  <a:pt x="2478786" y="0"/>
                </a:lnTo>
                <a:lnTo>
                  <a:pt x="2795016" y="316230"/>
                </a:lnTo>
                <a:lnTo>
                  <a:pt x="2478786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19" y="152400"/>
            <a:ext cx="1586484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451" y="223520"/>
            <a:ext cx="1254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0000"/>
                </a:solidFill>
              </a:rPr>
              <a:t>Outer</a:t>
            </a:r>
            <a:r>
              <a:rPr sz="2100" spc="-95" dirty="0">
                <a:solidFill>
                  <a:srgbClr val="000000"/>
                </a:solidFill>
              </a:rPr>
              <a:t> </a:t>
            </a:r>
            <a:r>
              <a:rPr sz="2100" spc="-10" dirty="0">
                <a:solidFill>
                  <a:srgbClr val="000000"/>
                </a:solidFill>
              </a:rPr>
              <a:t>core</a:t>
            </a:r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36576" y="3047"/>
            <a:ext cx="431800" cy="803275"/>
          </a:xfrm>
          <a:custGeom>
            <a:avLst/>
            <a:gdLst/>
            <a:ahLst/>
            <a:cxnLst/>
            <a:rect l="l" t="t" r="r" b="b"/>
            <a:pathLst>
              <a:path w="431800" h="803275">
                <a:moveTo>
                  <a:pt x="215646" y="0"/>
                </a:moveTo>
                <a:lnTo>
                  <a:pt x="0" y="401574"/>
                </a:lnTo>
                <a:lnTo>
                  <a:pt x="215646" y="803148"/>
                </a:lnTo>
                <a:lnTo>
                  <a:pt x="431292" y="401574"/>
                </a:lnTo>
                <a:lnTo>
                  <a:pt x="215646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618" y="223520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5255" y="943354"/>
            <a:ext cx="4428744" cy="420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5967"/>
            <a:ext cx="873633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 the outer boundary of the core, there is a sharp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discontinuity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 both the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P-wave velocity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 the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density,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These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very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striking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changes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properties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occur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narrow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border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zone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mantle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core,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perhaps  less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than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miles thick.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certain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marked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compositional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difference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Mantle and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2478786" y="0"/>
                </a:moveTo>
                <a:lnTo>
                  <a:pt x="0" y="0"/>
                </a:lnTo>
                <a:lnTo>
                  <a:pt x="0" y="632460"/>
                </a:lnTo>
                <a:lnTo>
                  <a:pt x="2478786" y="632460"/>
                </a:lnTo>
                <a:lnTo>
                  <a:pt x="2795016" y="316230"/>
                </a:lnTo>
                <a:lnTo>
                  <a:pt x="2478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29" y="89153"/>
            <a:ext cx="2795270" cy="632460"/>
          </a:xfrm>
          <a:custGeom>
            <a:avLst/>
            <a:gdLst/>
            <a:ahLst/>
            <a:cxnLst/>
            <a:rect l="l" t="t" r="r" b="b"/>
            <a:pathLst>
              <a:path w="2795270" h="632460">
                <a:moveTo>
                  <a:pt x="0" y="0"/>
                </a:moveTo>
                <a:lnTo>
                  <a:pt x="2478786" y="0"/>
                </a:lnTo>
                <a:lnTo>
                  <a:pt x="2795016" y="316230"/>
                </a:lnTo>
                <a:lnTo>
                  <a:pt x="2478786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7D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19" y="152400"/>
            <a:ext cx="1586484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" y="3047"/>
            <a:ext cx="431800" cy="803275"/>
          </a:xfrm>
          <a:custGeom>
            <a:avLst/>
            <a:gdLst/>
            <a:ahLst/>
            <a:cxnLst/>
            <a:rect l="l" t="t" r="r" b="b"/>
            <a:pathLst>
              <a:path w="431800" h="803275">
                <a:moveTo>
                  <a:pt x="215646" y="0"/>
                </a:moveTo>
                <a:lnTo>
                  <a:pt x="0" y="401574"/>
                </a:lnTo>
                <a:lnTo>
                  <a:pt x="215646" y="803148"/>
                </a:lnTo>
                <a:lnTo>
                  <a:pt x="431292" y="401574"/>
                </a:lnTo>
                <a:lnTo>
                  <a:pt x="215646" y="0"/>
                </a:lnTo>
                <a:close/>
              </a:path>
            </a:pathLst>
          </a:custGeom>
          <a:solidFill>
            <a:srgbClr val="97D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618" y="223520"/>
            <a:ext cx="20504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355" algn="l"/>
              </a:tabLst>
            </a:pPr>
            <a:r>
              <a:rPr sz="2100" dirty="0">
                <a:solidFill>
                  <a:srgbClr val="FFFFFF"/>
                </a:solidFill>
              </a:rPr>
              <a:t>8	</a:t>
            </a:r>
            <a:r>
              <a:rPr sz="2100" spc="-5" dirty="0">
                <a:solidFill>
                  <a:srgbClr val="000000"/>
                </a:solidFill>
              </a:rPr>
              <a:t>Outer</a:t>
            </a:r>
            <a:r>
              <a:rPr sz="2100" spc="-95" dirty="0">
                <a:solidFill>
                  <a:srgbClr val="000000"/>
                </a:solidFill>
              </a:rPr>
              <a:t> </a:t>
            </a:r>
            <a:r>
              <a:rPr sz="2100" spc="-10" dirty="0">
                <a:solidFill>
                  <a:srgbClr val="000000"/>
                </a:solidFill>
              </a:rPr>
              <a:t>core</a:t>
            </a:r>
            <a:endParaRPr sz="2100"/>
          </a:p>
        </p:txBody>
      </p:sp>
      <p:sp>
        <p:nvSpPr>
          <p:cNvPr id="8" name="object 8"/>
          <p:cNvSpPr/>
          <p:nvPr/>
        </p:nvSpPr>
        <p:spPr>
          <a:xfrm>
            <a:off x="36576" y="1780030"/>
            <a:ext cx="9107423" cy="3363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33983"/>
            <a:ext cx="89039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discovered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sz="1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inner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distinct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molten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outer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1936,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Danish  seismologist Inge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Lehmann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Inner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may extends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5100km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6371km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earth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center.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transmits P-waves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 a higher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velocity which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indicates that it is in the solid</a:t>
            </a:r>
            <a:r>
              <a:rPr sz="1400" spc="-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state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liquid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proportions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believed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consist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 iron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nickel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similar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iron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meteorites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The temperature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 the inner core's surface is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approximately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5,700</a:t>
            </a:r>
            <a:r>
              <a:rPr sz="14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 (5426.85) C</a:t>
            </a:r>
            <a:endParaRPr sz="1400" dirty="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44805" algn="l"/>
                <a:tab pos="34544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boundary</a:t>
            </a:r>
            <a:r>
              <a:rPr sz="1400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between the outer and inner core is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known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as the Bullen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discontinuity,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or sometimes as the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Lehmann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discontinuity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63246"/>
            <a:ext cx="2795270" cy="594360"/>
          </a:xfrm>
          <a:custGeom>
            <a:avLst/>
            <a:gdLst/>
            <a:ahLst/>
            <a:cxnLst/>
            <a:rect l="l" t="t" r="r" b="b"/>
            <a:pathLst>
              <a:path w="2795270" h="594360">
                <a:moveTo>
                  <a:pt x="2497836" y="0"/>
                </a:moveTo>
                <a:lnTo>
                  <a:pt x="0" y="0"/>
                </a:lnTo>
                <a:lnTo>
                  <a:pt x="0" y="594359"/>
                </a:lnTo>
                <a:lnTo>
                  <a:pt x="2497836" y="594359"/>
                </a:lnTo>
                <a:lnTo>
                  <a:pt x="2795016" y="297179"/>
                </a:lnTo>
                <a:lnTo>
                  <a:pt x="2497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63246"/>
            <a:ext cx="2795270" cy="594360"/>
          </a:xfrm>
          <a:custGeom>
            <a:avLst/>
            <a:gdLst/>
            <a:ahLst/>
            <a:cxnLst/>
            <a:rect l="l" t="t" r="r" b="b"/>
            <a:pathLst>
              <a:path w="2795270" h="594360">
                <a:moveTo>
                  <a:pt x="0" y="0"/>
                </a:moveTo>
                <a:lnTo>
                  <a:pt x="2497836" y="0"/>
                </a:lnTo>
                <a:lnTo>
                  <a:pt x="2795016" y="297179"/>
                </a:lnTo>
                <a:lnTo>
                  <a:pt x="2497836" y="594359"/>
                </a:lnTo>
                <a:lnTo>
                  <a:pt x="0" y="59435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396" y="106679"/>
            <a:ext cx="1607819" cy="59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1908" y="177800"/>
            <a:ext cx="1209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0000"/>
                </a:solidFill>
              </a:rPr>
              <a:t>Inner</a:t>
            </a:r>
            <a:r>
              <a:rPr sz="2100" spc="-105" dirty="0">
                <a:solidFill>
                  <a:srgbClr val="000000"/>
                </a:solidFill>
              </a:rPr>
              <a:t> </a:t>
            </a:r>
            <a:r>
              <a:rPr sz="2100" spc="-10" dirty="0">
                <a:solidFill>
                  <a:srgbClr val="000000"/>
                </a:solidFill>
              </a:rPr>
              <a:t>core</a:t>
            </a:r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96011" y="51815"/>
            <a:ext cx="431800" cy="676910"/>
          </a:xfrm>
          <a:custGeom>
            <a:avLst/>
            <a:gdLst/>
            <a:ahLst/>
            <a:cxnLst/>
            <a:rect l="l" t="t" r="r" b="b"/>
            <a:pathLst>
              <a:path w="431800" h="676910">
                <a:moveTo>
                  <a:pt x="215645" y="0"/>
                </a:moveTo>
                <a:lnTo>
                  <a:pt x="0" y="338328"/>
                </a:lnTo>
                <a:lnTo>
                  <a:pt x="215645" y="676656"/>
                </a:lnTo>
                <a:lnTo>
                  <a:pt x="431292" y="338328"/>
                </a:lnTo>
                <a:lnTo>
                  <a:pt x="215645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359" y="208279"/>
            <a:ext cx="15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7060" y="2913887"/>
            <a:ext cx="2961132" cy="2229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" y="119634"/>
            <a:ext cx="7848600" cy="614680"/>
          </a:xfrm>
          <a:custGeom>
            <a:avLst/>
            <a:gdLst/>
            <a:ahLst/>
            <a:cxnLst/>
            <a:rect l="l" t="t" r="r" b="b"/>
            <a:pathLst>
              <a:path w="7848600" h="614680">
                <a:moveTo>
                  <a:pt x="7541514" y="0"/>
                </a:moveTo>
                <a:lnTo>
                  <a:pt x="0" y="0"/>
                </a:lnTo>
                <a:lnTo>
                  <a:pt x="0" y="614171"/>
                </a:lnTo>
                <a:lnTo>
                  <a:pt x="7541514" y="614171"/>
                </a:lnTo>
                <a:lnTo>
                  <a:pt x="7848600" y="307086"/>
                </a:lnTo>
                <a:lnTo>
                  <a:pt x="7541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002" y="119634"/>
            <a:ext cx="7848600" cy="614680"/>
          </a:xfrm>
          <a:custGeom>
            <a:avLst/>
            <a:gdLst/>
            <a:ahLst/>
            <a:cxnLst/>
            <a:rect l="l" t="t" r="r" b="b"/>
            <a:pathLst>
              <a:path w="7848600" h="614680">
                <a:moveTo>
                  <a:pt x="0" y="0"/>
                </a:moveTo>
                <a:lnTo>
                  <a:pt x="7541514" y="0"/>
                </a:lnTo>
                <a:lnTo>
                  <a:pt x="7848600" y="307086"/>
                </a:lnTo>
                <a:lnTo>
                  <a:pt x="7541514" y="614171"/>
                </a:lnTo>
                <a:lnTo>
                  <a:pt x="0" y="61417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786" y="246126"/>
            <a:ext cx="708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Comparison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earth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the other planets, the sun,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stars,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meteorites,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39" y="18288"/>
            <a:ext cx="647700" cy="782320"/>
          </a:xfrm>
          <a:custGeom>
            <a:avLst/>
            <a:gdLst/>
            <a:ahLst/>
            <a:cxnLst/>
            <a:rect l="l" t="t" r="r" b="b"/>
            <a:pathLst>
              <a:path w="647700" h="782320">
                <a:moveTo>
                  <a:pt x="323850" y="0"/>
                </a:moveTo>
                <a:lnTo>
                  <a:pt x="0" y="390906"/>
                </a:lnTo>
                <a:lnTo>
                  <a:pt x="323850" y="781812"/>
                </a:lnTo>
                <a:lnTo>
                  <a:pt x="647700" y="390906"/>
                </a:lnTo>
                <a:lnTo>
                  <a:pt x="32385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943" y="307924"/>
            <a:ext cx="165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7327" y="912342"/>
            <a:ext cx="4104004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102235" indent="1270" algn="ctr">
              <a:lnSpc>
                <a:spcPct val="120100"/>
              </a:lnSpc>
              <a:spcBef>
                <a:spcPts val="9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Recent data from American and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Soviet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satellites  show that the moon's magnetic field is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very</a:t>
            </a:r>
            <a:r>
              <a:rPr sz="1400" spc="-2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small, 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indicates that there is only a small</a:t>
            </a:r>
            <a:r>
              <a:rPr sz="1400" spc="-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amount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ct val="120000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of iron in the moon;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furthermore,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the iron is</a:t>
            </a:r>
            <a:r>
              <a:rPr sz="1400" spc="-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probably  dispersed and not in a central</a:t>
            </a:r>
            <a:r>
              <a:rPr sz="14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core,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9160" y="2308859"/>
            <a:ext cx="7687056" cy="283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19" y="1967890"/>
            <a:ext cx="8869045" cy="173291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Physical and Engineering Geology-S.K.Garg( pg</a:t>
            </a:r>
            <a:r>
              <a:rPr sz="1600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no:7-20)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Principles of Enginneering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Geology-K.M.Bangar(Pg.no:3-30)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Engineering and General Geology –Parbin singh(pg</a:t>
            </a:r>
            <a:r>
              <a:rPr sz="16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no:18-34)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Geological survey report interior of the Earth By Eugene C.</a:t>
            </a:r>
            <a:r>
              <a:rPr sz="1600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Robertson(Pg.no:1-10)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ZANG Shao-xian, </a:t>
            </a:r>
            <a:r>
              <a:rPr sz="1600" i="1" spc="-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STRUCTURE AND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PROPERTIES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OF EARTH′S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INTERIOR  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ACTA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SEISMOLOGICA SINICA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Vol.16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No.5</a:t>
            </a:r>
            <a:r>
              <a:rPr sz="16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(522~533)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0527" y="89915"/>
            <a:ext cx="2942844" cy="155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" y="0"/>
            <a:ext cx="1583436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" y="812126"/>
            <a:ext cx="8627110" cy="207518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9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Our Earth is a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cosmic </a:t>
            </a:r>
            <a:r>
              <a:rPr sz="1600" spc="-25" dirty="0">
                <a:solidFill>
                  <a:srgbClr val="404040"/>
                </a:solidFill>
                <a:latin typeface="Times New Roman"/>
                <a:cs typeface="Times New Roman"/>
              </a:rPr>
              <a:t>Body.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is an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insignificant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speck of Dust in the Universe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though</a:t>
            </a:r>
            <a:r>
              <a:rPr sz="16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600" dirty="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universe itself is a vast infinite expanse of space and</a:t>
            </a:r>
            <a:r>
              <a:rPr sz="16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matter.</a:t>
            </a:r>
            <a:endParaRPr sz="1600" dirty="0">
              <a:latin typeface="Times New Roman"/>
              <a:cs typeface="Times New Roman"/>
            </a:endParaRPr>
          </a:p>
          <a:p>
            <a:pPr marL="346075" marR="5080" indent="-346075">
              <a:lnSpc>
                <a:spcPct val="120000"/>
              </a:lnSpc>
              <a:buFont typeface="Wingdings"/>
              <a:buChar char=""/>
              <a:tabLst>
                <a:tab pos="346075" algn="l"/>
                <a:tab pos="34671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planets in the order of increasing distance from the Sun are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Mercury, </a:t>
            </a:r>
            <a:r>
              <a:rPr sz="1600" spc="-35" dirty="0">
                <a:solidFill>
                  <a:srgbClr val="404040"/>
                </a:solidFill>
                <a:latin typeface="Times New Roman"/>
                <a:cs typeface="Times New Roman"/>
              </a:rPr>
              <a:t>Venus,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Earth, Mars,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Jupiter, 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Saturn, Uranus, Neptune and</a:t>
            </a:r>
            <a:r>
              <a:rPr sz="1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Pluto</a:t>
            </a:r>
            <a:endParaRPr sz="1600" dirty="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On their basis of their of location the planets are divided</a:t>
            </a:r>
            <a:r>
              <a:rPr sz="16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into,</a:t>
            </a:r>
            <a:endParaRPr sz="1600" dirty="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Inner Planets: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Mercury, </a:t>
            </a:r>
            <a:r>
              <a:rPr sz="1600" spc="-35" dirty="0">
                <a:solidFill>
                  <a:srgbClr val="404040"/>
                </a:solidFill>
                <a:latin typeface="Times New Roman"/>
                <a:cs typeface="Times New Roman"/>
              </a:rPr>
              <a:t>Venus,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Earth,</a:t>
            </a:r>
            <a:r>
              <a:rPr sz="16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Mars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Outer planets: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Jupiter,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Saturn, Uranus, Neptune and</a:t>
            </a:r>
            <a:r>
              <a:rPr sz="16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Pluto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4" y="2932176"/>
            <a:ext cx="8927592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172" y="192023"/>
            <a:ext cx="2944495" cy="532130"/>
          </a:xfrm>
          <a:custGeom>
            <a:avLst/>
            <a:gdLst/>
            <a:ahLst/>
            <a:cxnLst/>
            <a:rect l="l" t="t" r="r" b="b"/>
            <a:pathLst>
              <a:path w="2944495" h="532130">
                <a:moveTo>
                  <a:pt x="2678429" y="0"/>
                </a:moveTo>
                <a:lnTo>
                  <a:pt x="0" y="0"/>
                </a:lnTo>
                <a:lnTo>
                  <a:pt x="0" y="531876"/>
                </a:lnTo>
                <a:lnTo>
                  <a:pt x="2678429" y="531876"/>
                </a:lnTo>
                <a:lnTo>
                  <a:pt x="2944367" y="265938"/>
                </a:lnTo>
                <a:lnTo>
                  <a:pt x="2678429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34" y="84581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2570988" y="0"/>
                </a:moveTo>
                <a:lnTo>
                  <a:pt x="0" y="0"/>
                </a:lnTo>
                <a:lnTo>
                  <a:pt x="0" y="594359"/>
                </a:lnTo>
                <a:lnTo>
                  <a:pt x="2570988" y="594359"/>
                </a:lnTo>
                <a:lnTo>
                  <a:pt x="2868167" y="297179"/>
                </a:lnTo>
                <a:lnTo>
                  <a:pt x="2570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34" y="84581"/>
            <a:ext cx="2868295" cy="594360"/>
          </a:xfrm>
          <a:custGeom>
            <a:avLst/>
            <a:gdLst/>
            <a:ahLst/>
            <a:cxnLst/>
            <a:rect l="l" t="t" r="r" b="b"/>
            <a:pathLst>
              <a:path w="2868295" h="594360">
                <a:moveTo>
                  <a:pt x="0" y="0"/>
                </a:moveTo>
                <a:lnTo>
                  <a:pt x="2570988" y="0"/>
                </a:lnTo>
                <a:lnTo>
                  <a:pt x="2868167" y="297179"/>
                </a:lnTo>
                <a:lnTo>
                  <a:pt x="2570988" y="594359"/>
                </a:lnTo>
                <a:lnTo>
                  <a:pt x="0" y="59435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8B1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0" y="163068"/>
            <a:ext cx="39624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891" y="163068"/>
            <a:ext cx="145846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8542" y="223773"/>
            <a:ext cx="126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I</a:t>
            </a:r>
            <a:r>
              <a:rPr sz="1800" spc="-5" dirty="0">
                <a:solidFill>
                  <a:srgbClr val="000000"/>
                </a:solidFill>
              </a:rPr>
              <a:t>nt</a:t>
            </a:r>
            <a:r>
              <a:rPr sz="1800" spc="-45" dirty="0">
                <a:solidFill>
                  <a:srgbClr val="000000"/>
                </a:solidFill>
              </a:rPr>
              <a:t>r</a:t>
            </a:r>
            <a:r>
              <a:rPr sz="1800" spc="-5" dirty="0">
                <a:solidFill>
                  <a:srgbClr val="000000"/>
                </a:solidFill>
              </a:rPr>
              <a:t>od</a:t>
            </a:r>
            <a:r>
              <a:rPr sz="1800" spc="-15" dirty="0">
                <a:solidFill>
                  <a:srgbClr val="000000"/>
                </a:solidFill>
              </a:rPr>
              <a:t>u</a:t>
            </a:r>
            <a:r>
              <a:rPr sz="1800" dirty="0">
                <a:solidFill>
                  <a:srgbClr val="000000"/>
                </a:solidFill>
              </a:rPr>
              <a:t>ct</a:t>
            </a:r>
            <a:r>
              <a:rPr sz="1800" spc="5" dirty="0">
                <a:solidFill>
                  <a:srgbClr val="000000"/>
                </a:solidFill>
              </a:rPr>
              <a:t>i</a:t>
            </a:r>
            <a:r>
              <a:rPr sz="1800" spc="-5" dirty="0">
                <a:solidFill>
                  <a:srgbClr val="000000"/>
                </a:solidFill>
              </a:rPr>
              <a:t>on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0" y="73152"/>
            <a:ext cx="443865" cy="676910"/>
          </a:xfrm>
          <a:custGeom>
            <a:avLst/>
            <a:gdLst/>
            <a:ahLst/>
            <a:cxnLst/>
            <a:rect l="l" t="t" r="r" b="b"/>
            <a:pathLst>
              <a:path w="443865" h="676910">
                <a:moveTo>
                  <a:pt x="221742" y="0"/>
                </a:moveTo>
                <a:lnTo>
                  <a:pt x="0" y="338327"/>
                </a:lnTo>
                <a:lnTo>
                  <a:pt x="221742" y="676656"/>
                </a:lnTo>
                <a:lnTo>
                  <a:pt x="443484" y="338327"/>
                </a:lnTo>
                <a:lnTo>
                  <a:pt x="221742" y="0"/>
                </a:lnTo>
                <a:close/>
              </a:path>
            </a:pathLst>
          </a:custGeom>
          <a:solidFill>
            <a:srgbClr val="F8B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491" y="25577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7" y="952271"/>
            <a:ext cx="8926195" cy="32448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 general the theories of the origin of the solar system can be divided</a:t>
            </a:r>
            <a:r>
              <a:rPr sz="1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into:</a:t>
            </a: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Evolutionary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theories</a:t>
            </a:r>
            <a:endParaRPr sz="1600" dirty="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05765" algn="l"/>
                <a:tab pos="40640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Catastrophic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theories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Evolutionary</a:t>
            </a:r>
            <a:r>
              <a:rPr sz="16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Theories: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theories which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implies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 the planets are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during the evolution of the sun</a:t>
            </a:r>
            <a:r>
              <a:rPr sz="16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endParaRPr sz="1600" dirty="0">
              <a:latin typeface="Times New Roman"/>
              <a:cs typeface="Times New Roman"/>
            </a:endParaRPr>
          </a:p>
          <a:p>
            <a:pPr marL="353758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Ex: Nebular</a:t>
            </a:r>
            <a:r>
              <a:rPr sz="16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hypothesis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Catastrophic</a:t>
            </a:r>
            <a:r>
              <a:rPr sz="16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theories:</a:t>
            </a:r>
            <a:endParaRPr sz="1600" dirty="0">
              <a:latin typeface="Times New Roman"/>
              <a:cs typeface="Times New Roman"/>
            </a:endParaRPr>
          </a:p>
          <a:p>
            <a:pPr marL="62865" marR="5080">
              <a:lnSpc>
                <a:spcPct val="120000"/>
              </a:lnSpc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implies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 the planets are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some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special accident, Such as the close approach of two stars or by  collision of two</a:t>
            </a:r>
            <a:r>
              <a:rPr sz="1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stars</a:t>
            </a:r>
            <a:endParaRPr sz="1600" dirty="0">
              <a:latin typeface="Times New Roman"/>
              <a:cs typeface="Times New Roman"/>
            </a:endParaRPr>
          </a:p>
          <a:p>
            <a:pPr marL="30226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Ex: planetesial hypothesis, Gaseous tidal hypothesis, binary star hypothesis, Gas dust cloud</a:t>
            </a:r>
            <a:r>
              <a:rPr sz="16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hypothesis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268" y="135636"/>
            <a:ext cx="2868295" cy="615950"/>
          </a:xfrm>
          <a:custGeom>
            <a:avLst/>
            <a:gdLst/>
            <a:ahLst/>
            <a:cxnLst/>
            <a:rect l="l" t="t" r="r" b="b"/>
            <a:pathLst>
              <a:path w="2868295" h="615950">
                <a:moveTo>
                  <a:pt x="2560320" y="0"/>
                </a:moveTo>
                <a:lnTo>
                  <a:pt x="0" y="0"/>
                </a:lnTo>
                <a:lnTo>
                  <a:pt x="0" y="615696"/>
                </a:lnTo>
                <a:lnTo>
                  <a:pt x="2560320" y="615696"/>
                </a:lnTo>
                <a:lnTo>
                  <a:pt x="2868168" y="307848"/>
                </a:lnTo>
                <a:lnTo>
                  <a:pt x="256032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29" y="8305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5"/>
                </a:lnTo>
                <a:lnTo>
                  <a:pt x="2487168" y="615695"/>
                </a:lnTo>
                <a:lnTo>
                  <a:pt x="2795016" y="307847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29" y="8305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7"/>
                </a:lnTo>
                <a:lnTo>
                  <a:pt x="2487168" y="615695"/>
                </a:lnTo>
                <a:lnTo>
                  <a:pt x="0" y="6156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7" y="0"/>
            <a:ext cx="433070" cy="782320"/>
          </a:xfrm>
          <a:custGeom>
            <a:avLst/>
            <a:gdLst/>
            <a:ahLst/>
            <a:cxnLst/>
            <a:rect l="l" t="t" r="r" b="b"/>
            <a:pathLst>
              <a:path w="433070" h="782320">
                <a:moveTo>
                  <a:pt x="216408" y="0"/>
                </a:moveTo>
                <a:lnTo>
                  <a:pt x="0" y="390905"/>
                </a:lnTo>
                <a:lnTo>
                  <a:pt x="216408" y="781812"/>
                </a:lnTo>
                <a:lnTo>
                  <a:pt x="432816" y="390905"/>
                </a:lnTo>
                <a:lnTo>
                  <a:pt x="216408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977" y="234822"/>
            <a:ext cx="236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090" algn="l"/>
              </a:tabLst>
            </a:pP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1800" dirty="0">
                <a:solidFill>
                  <a:srgbClr val="000000"/>
                </a:solidFill>
              </a:rPr>
              <a:t>Origin of </a:t>
            </a:r>
            <a:r>
              <a:rPr sz="1800" spc="-5" dirty="0">
                <a:solidFill>
                  <a:srgbClr val="000000"/>
                </a:solidFill>
              </a:rPr>
              <a:t>the</a:t>
            </a:r>
            <a:r>
              <a:rPr sz="1800" spc="-10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Earth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9865" y="285368"/>
            <a:ext cx="3032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Nebular</a:t>
            </a:r>
            <a:r>
              <a:rPr sz="2800" spc="-80" dirty="0"/>
              <a:t> </a:t>
            </a:r>
            <a:r>
              <a:rPr sz="2800" spc="-5" dirty="0"/>
              <a:t>Hypothesis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35279" y="181355"/>
            <a:ext cx="2868295" cy="615950"/>
          </a:xfrm>
          <a:custGeom>
            <a:avLst/>
            <a:gdLst/>
            <a:ahLst/>
            <a:cxnLst/>
            <a:rect l="l" t="t" r="r" b="b"/>
            <a:pathLst>
              <a:path w="2868295" h="615950">
                <a:moveTo>
                  <a:pt x="2560320" y="0"/>
                </a:moveTo>
                <a:lnTo>
                  <a:pt x="0" y="0"/>
                </a:lnTo>
                <a:lnTo>
                  <a:pt x="0" y="615696"/>
                </a:lnTo>
                <a:lnTo>
                  <a:pt x="2560320" y="615696"/>
                </a:lnTo>
                <a:lnTo>
                  <a:pt x="2868168" y="307848"/>
                </a:lnTo>
                <a:lnTo>
                  <a:pt x="256032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041" y="128778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041" y="128778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4" y="45719"/>
            <a:ext cx="431800" cy="780415"/>
          </a:xfrm>
          <a:custGeom>
            <a:avLst/>
            <a:gdLst/>
            <a:ahLst/>
            <a:cxnLst/>
            <a:rect l="l" t="t" r="r" b="b"/>
            <a:pathLst>
              <a:path w="431800" h="780415">
                <a:moveTo>
                  <a:pt x="215646" y="0"/>
                </a:moveTo>
                <a:lnTo>
                  <a:pt x="0" y="390143"/>
                </a:lnTo>
                <a:lnTo>
                  <a:pt x="215646" y="780288"/>
                </a:lnTo>
                <a:lnTo>
                  <a:pt x="431291" y="390143"/>
                </a:lnTo>
                <a:lnTo>
                  <a:pt x="21564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7294" y="27990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37" y="248488"/>
            <a:ext cx="1911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Origin of the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Earth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204" y="891538"/>
            <a:ext cx="8927592" cy="412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1460" y="699897"/>
            <a:ext cx="3728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Planetesimal</a:t>
            </a:r>
            <a:r>
              <a:rPr sz="2800" spc="-20" dirty="0"/>
              <a:t> </a:t>
            </a:r>
            <a:r>
              <a:rPr sz="2800" spc="-5" dirty="0"/>
              <a:t>Hypothesis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4027" y="143255"/>
            <a:ext cx="2868295" cy="615950"/>
          </a:xfrm>
          <a:custGeom>
            <a:avLst/>
            <a:gdLst/>
            <a:ahLst/>
            <a:cxnLst/>
            <a:rect l="l" t="t" r="r" b="b"/>
            <a:pathLst>
              <a:path w="2868295" h="615950">
                <a:moveTo>
                  <a:pt x="2560320" y="0"/>
                </a:moveTo>
                <a:lnTo>
                  <a:pt x="0" y="0"/>
                </a:lnTo>
                <a:lnTo>
                  <a:pt x="0" y="615696"/>
                </a:lnTo>
                <a:lnTo>
                  <a:pt x="2560320" y="615696"/>
                </a:lnTo>
                <a:lnTo>
                  <a:pt x="2868167" y="307848"/>
                </a:lnTo>
                <a:lnTo>
                  <a:pt x="256032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90" y="9067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790" y="9067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620"/>
            <a:ext cx="428625" cy="782320"/>
          </a:xfrm>
          <a:custGeom>
            <a:avLst/>
            <a:gdLst/>
            <a:ahLst/>
            <a:cxnLst/>
            <a:rect l="l" t="t" r="r" b="b"/>
            <a:pathLst>
              <a:path w="428625" h="782320">
                <a:moveTo>
                  <a:pt x="211836" y="0"/>
                </a:moveTo>
                <a:lnTo>
                  <a:pt x="0" y="382647"/>
                </a:lnTo>
                <a:lnTo>
                  <a:pt x="0" y="399164"/>
                </a:lnTo>
                <a:lnTo>
                  <a:pt x="211836" y="781812"/>
                </a:lnTo>
                <a:lnTo>
                  <a:pt x="428244" y="390905"/>
                </a:lnTo>
                <a:lnTo>
                  <a:pt x="21183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737" y="242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04" y="179831"/>
            <a:ext cx="96164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100" y="179831"/>
            <a:ext cx="138836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346" y="239014"/>
            <a:ext cx="175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Origin of 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Earth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7376" y="1347216"/>
            <a:ext cx="5876544" cy="3592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714" y="637997"/>
            <a:ext cx="3574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Binary </a:t>
            </a:r>
            <a:r>
              <a:rPr sz="2800" dirty="0"/>
              <a:t>Star</a:t>
            </a:r>
            <a:r>
              <a:rPr sz="2800" spc="-90" dirty="0"/>
              <a:t> </a:t>
            </a:r>
            <a:r>
              <a:rPr sz="2800" spc="-5" dirty="0"/>
              <a:t>Hypothesis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4027" y="143255"/>
            <a:ext cx="2868295" cy="615950"/>
          </a:xfrm>
          <a:custGeom>
            <a:avLst/>
            <a:gdLst/>
            <a:ahLst/>
            <a:cxnLst/>
            <a:rect l="l" t="t" r="r" b="b"/>
            <a:pathLst>
              <a:path w="2868295" h="615950">
                <a:moveTo>
                  <a:pt x="2560320" y="0"/>
                </a:moveTo>
                <a:lnTo>
                  <a:pt x="0" y="0"/>
                </a:lnTo>
                <a:lnTo>
                  <a:pt x="0" y="615696"/>
                </a:lnTo>
                <a:lnTo>
                  <a:pt x="2560320" y="615696"/>
                </a:lnTo>
                <a:lnTo>
                  <a:pt x="2868167" y="307848"/>
                </a:lnTo>
                <a:lnTo>
                  <a:pt x="2560320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90" y="9067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2487168" y="0"/>
                </a:moveTo>
                <a:lnTo>
                  <a:pt x="0" y="0"/>
                </a:lnTo>
                <a:lnTo>
                  <a:pt x="0" y="615696"/>
                </a:lnTo>
                <a:lnTo>
                  <a:pt x="2487168" y="615696"/>
                </a:lnTo>
                <a:lnTo>
                  <a:pt x="2795016" y="307848"/>
                </a:lnTo>
                <a:lnTo>
                  <a:pt x="248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790" y="90677"/>
            <a:ext cx="2795270" cy="615950"/>
          </a:xfrm>
          <a:custGeom>
            <a:avLst/>
            <a:gdLst/>
            <a:ahLst/>
            <a:cxnLst/>
            <a:rect l="l" t="t" r="r" b="b"/>
            <a:pathLst>
              <a:path w="2795270" h="615950">
                <a:moveTo>
                  <a:pt x="0" y="0"/>
                </a:moveTo>
                <a:lnTo>
                  <a:pt x="2487168" y="0"/>
                </a:lnTo>
                <a:lnTo>
                  <a:pt x="2795016" y="307848"/>
                </a:lnTo>
                <a:lnTo>
                  <a:pt x="2487168" y="615696"/>
                </a:lnTo>
                <a:lnTo>
                  <a:pt x="0" y="615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3B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620"/>
            <a:ext cx="428625" cy="782320"/>
          </a:xfrm>
          <a:custGeom>
            <a:avLst/>
            <a:gdLst/>
            <a:ahLst/>
            <a:cxnLst/>
            <a:rect l="l" t="t" r="r" b="b"/>
            <a:pathLst>
              <a:path w="428625" h="782320">
                <a:moveTo>
                  <a:pt x="211836" y="0"/>
                </a:moveTo>
                <a:lnTo>
                  <a:pt x="0" y="382647"/>
                </a:lnTo>
                <a:lnTo>
                  <a:pt x="0" y="399164"/>
                </a:lnTo>
                <a:lnTo>
                  <a:pt x="211836" y="781812"/>
                </a:lnTo>
                <a:lnTo>
                  <a:pt x="428244" y="390905"/>
                </a:lnTo>
                <a:lnTo>
                  <a:pt x="211836" y="0"/>
                </a:lnTo>
                <a:close/>
              </a:path>
            </a:pathLst>
          </a:custGeom>
          <a:solidFill>
            <a:srgbClr val="A3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737" y="242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04" y="179831"/>
            <a:ext cx="96164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100" y="179831"/>
            <a:ext cx="138836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346" y="239014"/>
            <a:ext cx="175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Origin of 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Earth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2311" y="1601724"/>
            <a:ext cx="6577584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60" y="972272"/>
            <a:ext cx="8738870" cy="327192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9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Continental drift was a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theory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 explained how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continents shift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position on Earth's surface. 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1912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Alfred </a:t>
            </a:r>
            <a:r>
              <a:rPr sz="16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Wegener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 geophysicist and</a:t>
            </a:r>
            <a:r>
              <a:rPr sz="1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meteorologist,</a:t>
            </a:r>
            <a:endParaRPr sz="1600" dirty="0">
              <a:latin typeface="Times New Roman"/>
              <a:cs typeface="Times New Roman"/>
            </a:endParaRPr>
          </a:p>
          <a:p>
            <a:pPr marL="12700" marR="109220">
              <a:lnSpc>
                <a:spcPct val="12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Continental drift was evidenced by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animal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plant fossils, and similar rock formations, are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found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on  different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continents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solid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continental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masses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Earth’s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crust are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assumed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to be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moving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over the underlying</a:t>
            </a:r>
            <a:r>
              <a:rPr sz="1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viscous</a:t>
            </a:r>
            <a:endParaRPr sz="1600" dirty="0">
              <a:latin typeface="Times New Roman"/>
              <a:cs typeface="Times New Roman"/>
            </a:endParaRPr>
          </a:p>
          <a:p>
            <a:pPr marL="12700" marR="652780">
              <a:lnSpc>
                <a:spcPct val="120000"/>
              </a:lnSpc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Fluid in 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mantle,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action of drift from one place to another place under the influence of force  such as 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“Tidal</a:t>
            </a:r>
            <a:r>
              <a:rPr sz="16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force”</a:t>
            </a:r>
            <a:endParaRPr sz="1600" dirty="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He originated this theory because of the east coast of South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America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fits into the west coast of</a:t>
            </a:r>
            <a:r>
              <a:rPr sz="16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Africa</a:t>
            </a:r>
            <a:endParaRPr sz="1600" dirty="0">
              <a:latin typeface="Times New Roman"/>
              <a:cs typeface="Times New Roman"/>
            </a:endParaRPr>
          </a:p>
          <a:p>
            <a:pPr marL="12700" marR="41910">
              <a:lnSpc>
                <a:spcPct val="120000"/>
              </a:lnSpc>
              <a:spcBef>
                <a:spcPts val="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Due to his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assumption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super continent consisting of North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America,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Europe, Asia, South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America, 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Africa, Antarctica, India and Australia So the supercontinent was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6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Pangaea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water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bodies are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termed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6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“Panthalasa”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" y="181355"/>
            <a:ext cx="2868295" cy="586740"/>
          </a:xfrm>
          <a:custGeom>
            <a:avLst/>
            <a:gdLst/>
            <a:ahLst/>
            <a:cxnLst/>
            <a:rect l="l" t="t" r="r" b="b"/>
            <a:pathLst>
              <a:path w="2868295" h="586740">
                <a:moveTo>
                  <a:pt x="2574798" y="0"/>
                </a:moveTo>
                <a:lnTo>
                  <a:pt x="0" y="0"/>
                </a:lnTo>
                <a:lnTo>
                  <a:pt x="0" y="586740"/>
                </a:lnTo>
                <a:lnTo>
                  <a:pt x="2574798" y="586740"/>
                </a:lnTo>
                <a:lnTo>
                  <a:pt x="2868168" y="293370"/>
                </a:lnTo>
                <a:lnTo>
                  <a:pt x="2574798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1" y="131826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081" y="131826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" y="51815"/>
            <a:ext cx="433070" cy="745490"/>
          </a:xfrm>
          <a:custGeom>
            <a:avLst/>
            <a:gdLst/>
            <a:ahLst/>
            <a:cxnLst/>
            <a:rect l="l" t="t" r="r" b="b"/>
            <a:pathLst>
              <a:path w="433070" h="745490">
                <a:moveTo>
                  <a:pt x="216408" y="0"/>
                </a:moveTo>
                <a:lnTo>
                  <a:pt x="0" y="372618"/>
                </a:lnTo>
                <a:lnTo>
                  <a:pt x="216408" y="745236"/>
                </a:lnTo>
                <a:lnTo>
                  <a:pt x="432816" y="372618"/>
                </a:lnTo>
                <a:lnTo>
                  <a:pt x="216408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207263"/>
            <a:ext cx="2098548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029" y="268985"/>
            <a:ext cx="239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915" algn="l"/>
              </a:tabLst>
            </a:pP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Continental</a:t>
            </a:r>
            <a:r>
              <a:rPr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Drift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181355"/>
            <a:ext cx="2868295" cy="586740"/>
          </a:xfrm>
          <a:custGeom>
            <a:avLst/>
            <a:gdLst/>
            <a:ahLst/>
            <a:cxnLst/>
            <a:rect l="l" t="t" r="r" b="b"/>
            <a:pathLst>
              <a:path w="2868295" h="586740">
                <a:moveTo>
                  <a:pt x="2574798" y="0"/>
                </a:moveTo>
                <a:lnTo>
                  <a:pt x="0" y="0"/>
                </a:lnTo>
                <a:lnTo>
                  <a:pt x="0" y="586740"/>
                </a:lnTo>
                <a:lnTo>
                  <a:pt x="2574798" y="586740"/>
                </a:lnTo>
                <a:lnTo>
                  <a:pt x="2868168" y="293370"/>
                </a:lnTo>
                <a:lnTo>
                  <a:pt x="2574798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081" y="131826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2501646" y="0"/>
                </a:moveTo>
                <a:lnTo>
                  <a:pt x="0" y="0"/>
                </a:lnTo>
                <a:lnTo>
                  <a:pt x="0" y="586739"/>
                </a:lnTo>
                <a:lnTo>
                  <a:pt x="2501646" y="586739"/>
                </a:lnTo>
                <a:lnTo>
                  <a:pt x="2795016" y="293370"/>
                </a:lnTo>
                <a:lnTo>
                  <a:pt x="2501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1" y="131826"/>
            <a:ext cx="2795270" cy="586740"/>
          </a:xfrm>
          <a:custGeom>
            <a:avLst/>
            <a:gdLst/>
            <a:ahLst/>
            <a:cxnLst/>
            <a:rect l="l" t="t" r="r" b="b"/>
            <a:pathLst>
              <a:path w="2795270" h="586740">
                <a:moveTo>
                  <a:pt x="0" y="0"/>
                </a:moveTo>
                <a:lnTo>
                  <a:pt x="2501646" y="0"/>
                </a:lnTo>
                <a:lnTo>
                  <a:pt x="2795016" y="293370"/>
                </a:lnTo>
                <a:lnTo>
                  <a:pt x="2501646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A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" y="51815"/>
            <a:ext cx="433070" cy="745490"/>
          </a:xfrm>
          <a:custGeom>
            <a:avLst/>
            <a:gdLst/>
            <a:ahLst/>
            <a:cxnLst/>
            <a:rect l="l" t="t" r="r" b="b"/>
            <a:pathLst>
              <a:path w="433070" h="745490">
                <a:moveTo>
                  <a:pt x="216408" y="0"/>
                </a:moveTo>
                <a:lnTo>
                  <a:pt x="0" y="372618"/>
                </a:lnTo>
                <a:lnTo>
                  <a:pt x="216408" y="745236"/>
                </a:lnTo>
                <a:lnTo>
                  <a:pt x="432816" y="372618"/>
                </a:lnTo>
                <a:lnTo>
                  <a:pt x="216408" y="0"/>
                </a:lnTo>
                <a:close/>
              </a:path>
            </a:pathLst>
          </a:custGeom>
          <a:solidFill>
            <a:srgbClr val="9A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887" y="207263"/>
            <a:ext cx="2098548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029" y="268985"/>
            <a:ext cx="239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91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1800" b="1" dirty="0">
                <a:latin typeface="Arial"/>
                <a:cs typeface="Arial"/>
              </a:rPr>
              <a:t>Continental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Drift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19" y="1021078"/>
            <a:ext cx="4998720" cy="3998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4440" y="915923"/>
            <a:ext cx="3991356" cy="4227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2103</Words>
  <Application>Microsoft Office PowerPoint</Application>
  <PresentationFormat>On-screen Show (16:9)</PresentationFormat>
  <Paragraphs>184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Interior of  the    Earth</vt:lpstr>
      <vt:lpstr>synopsis</vt:lpstr>
      <vt:lpstr>Introduction</vt:lpstr>
      <vt:lpstr>2 Origin of the Earth</vt:lpstr>
      <vt:lpstr>Nebular Hypothesis</vt:lpstr>
      <vt:lpstr>Planetesimal Hypothesis</vt:lpstr>
      <vt:lpstr>Binary Star Hypothesis</vt:lpstr>
      <vt:lpstr>3 Continental Drift</vt:lpstr>
      <vt:lpstr>PowerPoint Presentation</vt:lpstr>
      <vt:lpstr>PowerPoint Presentation</vt:lpstr>
      <vt:lpstr>Interior of the Earth</vt:lpstr>
      <vt:lpstr>Interior of the Earth</vt:lpstr>
      <vt:lpstr>crust</vt:lpstr>
      <vt:lpstr>Continental crust:</vt:lpstr>
      <vt:lpstr>6 crust</vt:lpstr>
      <vt:lpstr>6 crust</vt:lpstr>
      <vt:lpstr>PowerPoint Presentation</vt:lpstr>
      <vt:lpstr>mantle</vt:lpstr>
      <vt:lpstr>PowerPoint Presentation</vt:lpstr>
      <vt:lpstr>7 mantle</vt:lpstr>
      <vt:lpstr>7 mantle</vt:lpstr>
      <vt:lpstr>Outer core</vt:lpstr>
      <vt:lpstr>Outer core</vt:lpstr>
      <vt:lpstr>8 Outer core</vt:lpstr>
      <vt:lpstr>Inner core</vt:lpstr>
      <vt:lpstr>Comparison of the earth with the other planets, the sun, stars, and meteorites,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of the Earth</dc:title>
  <cp:lastModifiedBy>Maher Mahdi</cp:lastModifiedBy>
  <cp:revision>5</cp:revision>
  <dcterms:created xsi:type="dcterms:W3CDTF">2019-03-01T17:25:05Z</dcterms:created>
  <dcterms:modified xsi:type="dcterms:W3CDTF">2020-05-17T09:10:16Z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2019-03-01T00:00:00Z</vt:filetime>
  </property>
</Properties>
</file>